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62" r:id="rId4"/>
    <p:sldId id="263" r:id="rId5"/>
    <p:sldId id="260" r:id="rId6"/>
    <p:sldId id="261" r:id="rId7"/>
    <p:sldId id="265" r:id="rId8"/>
    <p:sldId id="264" r:id="rId9"/>
    <p:sldId id="266" r:id="rId10"/>
    <p:sldId id="267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5F408E4-CF0A-4A16-9A61-CDB2D3727EF9}" v="29" dt="2026-02-27T12:53:36.14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80" autoAdjust="0"/>
    <p:restoredTop sz="94660"/>
  </p:normalViewPr>
  <p:slideViewPr>
    <p:cSldViewPr snapToGrid="0">
      <p:cViewPr varScale="1">
        <p:scale>
          <a:sx n="70" d="100"/>
          <a:sy n="70" d="100"/>
        </p:scale>
        <p:origin x="1075" y="41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5EE9E671-1C83-40F7-9D33-FE8AAC7F721F}" type="datetime1">
              <a:rPr lang="en-US" smtClean="0"/>
              <a:t>2/27/2026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9E671-1C83-40F7-9D33-FE8AAC7F721F}" type="datetime1">
              <a:rPr lang="en-US" smtClean="0"/>
              <a:t>2/27/2026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5EE9E671-1C83-40F7-9D33-FE8AAC7F721F}" type="datetime1">
              <a:rPr lang="en-US" smtClean="0"/>
              <a:t>2/27/2026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5EE9E671-1C83-40F7-9D33-FE8AAC7F721F}" type="datetime1">
              <a:rPr lang="en-US" smtClean="0"/>
              <a:t>2/27/2026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5EE9E671-1C83-40F7-9D33-FE8AAC7F721F}" type="datetime1">
              <a:rPr lang="en-US" smtClean="0"/>
              <a:t>2/27/2026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9E671-1C83-40F7-9D33-FE8AAC7F721F}" type="datetime1">
              <a:rPr lang="en-US" smtClean="0"/>
              <a:t>2/27/2026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9E671-1C83-40F7-9D33-FE8AAC7F721F}" type="datetime1">
              <a:rPr lang="en-US" smtClean="0"/>
              <a:t>2/27/2026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9E671-1C83-40F7-9D33-FE8AAC7F721F}" type="datetime1">
              <a:rPr lang="en-US" smtClean="0"/>
              <a:t>2/27/2026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5EE9E671-1C83-40F7-9D33-FE8AAC7F721F}" type="datetime1">
              <a:rPr lang="en-US" smtClean="0"/>
              <a:t>2/27/2026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,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60" y="5218032"/>
            <a:ext cx="11460480" cy="786384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US" sz="4000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5760" y="5972629"/>
            <a:ext cx="11460480" cy="480373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dirty="0"/>
            </a:lvl1pPr>
          </a:lstStyle>
          <a:p>
            <a:pPr lvl="0"/>
            <a:r>
              <a:rPr lang="en-US" dirty="0"/>
              <a:t>Click to edit Master subtitle style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1999" cy="4986425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567B50E4-2343-4B20-80BE-1605C97DFB16}" type="datetime1">
              <a:rPr lang="en-US" smtClean="0"/>
              <a:t>2/27/2026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9E671-1C83-40F7-9D33-FE8AAC7F721F}" type="datetime1">
              <a:rPr lang="en-US" smtClean="0"/>
              <a:t>2/27/2026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5EE9E671-1C83-40F7-9D33-FE8AAC7F721F}" type="datetime1">
              <a:rPr lang="en-US" smtClean="0"/>
              <a:t>2/27/2026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9E671-1C83-40F7-9D33-FE8AAC7F721F}" type="datetime1">
              <a:rPr lang="en-US" smtClean="0"/>
              <a:t>2/27/2026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9E671-1C83-40F7-9D33-FE8AAC7F721F}" type="datetime1">
              <a:rPr lang="en-US" smtClean="0"/>
              <a:t>2/27/2026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9E671-1C83-40F7-9D33-FE8AAC7F721F}" type="datetime1">
              <a:rPr lang="en-US" smtClean="0"/>
              <a:t>2/27/2026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9E671-1C83-40F7-9D33-FE8AAC7F721F}" type="datetime1">
              <a:rPr lang="en-US" smtClean="0"/>
              <a:t>2/27/2026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9E671-1C83-40F7-9D33-FE8AAC7F721F}" type="datetime1">
              <a:rPr lang="en-US" smtClean="0"/>
              <a:t>2/27/2026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9E671-1C83-40F7-9D33-FE8AAC7F721F}" type="datetime1">
              <a:rPr lang="en-US" smtClean="0"/>
              <a:t>2/27/2026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E9E671-1C83-40F7-9D33-FE8AAC7F721F}" type="datetime1">
              <a:rPr lang="en-US" smtClean="0"/>
              <a:t>2/27/2026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hf sldNum="0"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1.jpe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40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pic>
        <p:nvPicPr>
          <p:cNvPr id="43" name="Picture 42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81" b="10449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  <a:noFill/>
        </p:spPr>
      </p:pic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-95693" y="2662475"/>
            <a:ext cx="9448800" cy="260206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b="1" cap="none" dirty="0">
                <a:latin typeface="Aleo Light" panose="00000400000000000000" pitchFamily="2" charset="0"/>
                <a:cs typeface="Arabic Typesetting" panose="020F0502020204030204" pitchFamily="66" charset="-78"/>
              </a:rPr>
              <a:t>MarsPelt</a:t>
            </a:r>
            <a:r>
              <a:rPr lang="en-US" sz="6000" b="1" dirty="0">
                <a:effectLst/>
                <a:latin typeface="Aleo Light" panose="00000400000000000000" pitchFamily="2" charset="0"/>
                <a:cs typeface="Arabic Typesetting" panose="020F0502020204030204" pitchFamily="66" charset="-78"/>
              </a:rPr>
              <a:t> AI </a:t>
            </a:r>
            <a:r>
              <a:rPr lang="en-US" sz="6000" b="1" cap="none" dirty="0">
                <a:effectLst/>
                <a:latin typeface="Aleo Light" panose="00000400000000000000" pitchFamily="2" charset="0"/>
                <a:cs typeface="Arabic Typesetting" panose="020F0502020204030204" pitchFamily="66" charset="-78"/>
              </a:rPr>
              <a:t>Rover</a:t>
            </a:r>
            <a:endParaRPr lang="en-US" sz="6000" b="1" cap="none" dirty="0">
              <a:latin typeface="Aleo Light" panose="00000400000000000000" pitchFamily="2" charset="0"/>
              <a:cs typeface="Arabic Typesetting" panose="020F0502020204030204" pitchFamily="66" charset="-78"/>
            </a:endParaRPr>
          </a:p>
        </p:txBody>
      </p:sp>
      <p:sp>
        <p:nvSpPr>
          <p:cNvPr id="4" name="AutoShape 2"/>
          <p:cNvSpPr>
            <a:spLocks noChangeAspect="1" noChangeArrowheads="1"/>
          </p:cNvSpPr>
          <p:nvPr/>
        </p:nvSpPr>
        <p:spPr bwMode="auto">
          <a:xfrm>
            <a:off x="5943600" y="3276600"/>
            <a:ext cx="3703320" cy="3703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Picture 54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57" name="Rectangle 56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Рисунок 7" descr="Изображение выглядит как транспорт, колесо, транспортное средство, шина&#10;&#10;Содержимое, созданное искусственным интеллектом, может быть неверным."/>
          <p:cNvPicPr>
            <a:picLocks noChangeAspect="1"/>
          </p:cNvPicPr>
          <p:nvPr/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>
            <a:fillRect/>
          </a:stretch>
        </p:blipFill>
        <p:spPr>
          <a:xfrm>
            <a:off x="0" y="10"/>
            <a:ext cx="12191980" cy="6857990"/>
          </a:xfrm>
          <a:prstGeom prst="rect">
            <a:avLst/>
          </a:prstGeom>
        </p:spPr>
      </p:pic>
      <p:sp>
        <p:nvSpPr>
          <p:cNvPr id="3" name="Текст 2"/>
          <p:cNvSpPr>
            <a:spLocks noGrp="1"/>
          </p:cNvSpPr>
          <p:nvPr>
            <p:ph type="body" sz="half" idx="2"/>
          </p:nvPr>
        </p:nvSpPr>
        <p:spPr>
          <a:xfrm>
            <a:off x="2622175" y="-1328710"/>
            <a:ext cx="95923" cy="197224"/>
          </a:xfrm>
        </p:spPr>
        <p:txBody>
          <a:bodyPr>
            <a:normAutofit fontScale="55000" lnSpcReduction="20000"/>
          </a:bodyPr>
          <a:lstStyle/>
          <a:p>
            <a:endParaRPr lang="en-US" dirty="0"/>
          </a:p>
        </p:txBody>
      </p:sp>
      <p:sp>
        <p:nvSpPr>
          <p:cNvPr id="13" name="Текст 3"/>
          <p:cNvSpPr txBox="1"/>
          <p:nvPr/>
        </p:nvSpPr>
        <p:spPr>
          <a:xfrm>
            <a:off x="891974" y="1483376"/>
            <a:ext cx="10408053" cy="49599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MarsPelt AI Rover – </a:t>
            </a:r>
            <a:r>
              <a:rPr lang="ru-RU" sz="2000" b="1" dirty="0">
                <a:latin typeface="Arial" panose="020B0604020202020204" pitchFamily="34" charset="0"/>
                <a:cs typeface="Arial" panose="020B0604020202020204" pitchFamily="34" charset="0"/>
              </a:rPr>
              <a:t>Марс </a:t>
            </a:r>
            <a:r>
              <a:rPr lang="ru-RU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бетінде</a:t>
            </a:r>
            <a:r>
              <a:rPr lang="ru-RU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автономды</a:t>
            </a:r>
            <a:r>
              <a:rPr lang="ru-RU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зерттеу</a:t>
            </a:r>
            <a:r>
              <a:rPr lang="ru-RU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жүргізуге</a:t>
            </a:r>
            <a:r>
              <a:rPr lang="ru-RU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арналған</a:t>
            </a:r>
            <a:r>
              <a:rPr lang="ru-RU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инновациялық</a:t>
            </a:r>
            <a:r>
              <a:rPr lang="ru-RU" sz="2000" b="1" dirty="0">
                <a:latin typeface="Arial" panose="020B0604020202020204" pitchFamily="34" charset="0"/>
                <a:cs typeface="Arial" panose="020B0604020202020204" pitchFamily="34" charset="0"/>
              </a:rPr>
              <a:t> марсоход. </a:t>
            </a:r>
            <a:r>
              <a:rPr lang="ru-RU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Жоба</a:t>
            </a:r>
            <a:r>
              <a:rPr lang="ru-RU" sz="2000" b="1" dirty="0">
                <a:latin typeface="Arial" panose="020B0604020202020204" pitchFamily="34" charset="0"/>
                <a:cs typeface="Arial" panose="020B0604020202020204" pitchFamily="34" charset="0"/>
              </a:rPr>
              <a:t> Пельтье </a:t>
            </a:r>
            <a:r>
              <a:rPr lang="ru-RU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элементі</a:t>
            </a:r>
            <a:r>
              <a:rPr lang="ru-RU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арқылы</a:t>
            </a:r>
            <a:r>
              <a:rPr lang="ru-RU" sz="2000" b="1" dirty="0">
                <a:latin typeface="Arial" panose="020B0604020202020204" pitchFamily="34" charset="0"/>
                <a:cs typeface="Arial" panose="020B0604020202020204" pitchFamily="34" charset="0"/>
              </a:rPr>
              <a:t> электроника мен </a:t>
            </a:r>
            <a:r>
              <a:rPr lang="ru-RU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сенсорларды</a:t>
            </a:r>
            <a:r>
              <a:rPr lang="ru-RU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температурадан</a:t>
            </a:r>
            <a:r>
              <a:rPr lang="ru-RU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қорғайды</a:t>
            </a:r>
            <a:r>
              <a:rPr lang="ru-RU" sz="2000" b="1" dirty="0">
                <a:latin typeface="Arial" panose="020B0604020202020204" pitchFamily="34" charset="0"/>
                <a:cs typeface="Arial" panose="020B0604020202020204" pitchFamily="34" charset="0"/>
              </a:rPr>
              <a:t>, ал </a:t>
            </a:r>
            <a:r>
              <a:rPr lang="ru-RU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жасанды</a:t>
            </a:r>
            <a:r>
              <a:rPr lang="ru-RU" sz="2000" b="1" dirty="0">
                <a:latin typeface="Arial" panose="020B0604020202020204" pitchFamily="34" charset="0"/>
                <a:cs typeface="Arial" panose="020B0604020202020204" pitchFamily="34" charset="0"/>
              </a:rPr>
              <a:t> интеллект </a:t>
            </a:r>
            <a:r>
              <a:rPr lang="ru-RU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кедергілерді</a:t>
            </a:r>
            <a:r>
              <a:rPr lang="ru-RU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анықтап</a:t>
            </a:r>
            <a:r>
              <a:rPr lang="ru-RU" sz="2000" b="1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ru-RU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ең</a:t>
            </a:r>
            <a:r>
              <a:rPr lang="ru-RU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тиімді</a:t>
            </a:r>
            <a:r>
              <a:rPr lang="ru-RU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жолды</a:t>
            </a:r>
            <a:r>
              <a:rPr lang="ru-RU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таңдайды</a:t>
            </a:r>
            <a:r>
              <a:rPr lang="ru-RU" sz="2000" b="1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ru-RU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бұл</a:t>
            </a:r>
            <a:r>
              <a:rPr lang="ru-RU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құрылғыға</a:t>
            </a:r>
            <a:r>
              <a:rPr lang="ru-RU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экстремалды</a:t>
            </a:r>
            <a:r>
              <a:rPr lang="ru-RU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жағдайда</a:t>
            </a:r>
            <a:r>
              <a:rPr lang="ru-RU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сенімді</a:t>
            </a:r>
            <a:r>
              <a:rPr lang="ru-RU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және</a:t>
            </a:r>
            <a:r>
              <a:rPr lang="ru-RU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автономды</a:t>
            </a:r>
            <a:r>
              <a:rPr lang="ru-RU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жұмыс</a:t>
            </a:r>
            <a:r>
              <a:rPr lang="ru-RU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істеуге</a:t>
            </a:r>
            <a:r>
              <a:rPr lang="ru-RU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мүмкіндік</a:t>
            </a:r>
            <a:r>
              <a:rPr lang="ru-RU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береді.Нарық</a:t>
            </a:r>
            <a:r>
              <a:rPr lang="ru-RU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талдауы</a:t>
            </a:r>
            <a:r>
              <a:rPr lang="ru-RU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көрсеткендей</a:t>
            </a:r>
            <a:r>
              <a:rPr lang="ru-RU" sz="2000" b="1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ru-RU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ғарыштық</a:t>
            </a:r>
            <a:r>
              <a:rPr lang="ru-RU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зерттеу</a:t>
            </a:r>
            <a:r>
              <a:rPr lang="ru-RU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роботтарына</a:t>
            </a:r>
            <a:r>
              <a:rPr lang="ru-RU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сұраныс</a:t>
            </a:r>
            <a:r>
              <a:rPr lang="ru-RU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өсіп</a:t>
            </a:r>
            <a:r>
              <a:rPr lang="ru-RU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келеді</a:t>
            </a:r>
            <a:r>
              <a:rPr lang="ru-RU" sz="2000" b="1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ru-RU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бірақ</a:t>
            </a:r>
            <a:r>
              <a:rPr lang="ru-RU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энергияны</a:t>
            </a:r>
            <a:r>
              <a:rPr lang="ru-RU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үнемдейтін</a:t>
            </a:r>
            <a:r>
              <a:rPr lang="ru-RU" sz="2000" b="1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ru-RU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автономды</a:t>
            </a:r>
            <a:r>
              <a:rPr lang="ru-RU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кішкентай</a:t>
            </a:r>
            <a:r>
              <a:rPr lang="ru-RU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шешімдер</a:t>
            </a:r>
            <a:r>
              <a:rPr lang="ru-RU" sz="2000" b="1" dirty="0">
                <a:latin typeface="Arial" panose="020B0604020202020204" pitchFamily="34" charset="0"/>
                <a:cs typeface="Arial" panose="020B0604020202020204" pitchFamily="34" charset="0"/>
              </a:rPr>
              <a:t> аз.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MarsPelt AI Rover </a:t>
            </a:r>
            <a:r>
              <a:rPr lang="ru-RU" sz="2000" b="1" dirty="0">
                <a:latin typeface="Arial" panose="020B0604020202020204" pitchFamily="34" charset="0"/>
                <a:cs typeface="Arial" panose="020B0604020202020204" pitchFamily="34" charset="0"/>
              </a:rPr>
              <a:t>осы бос </a:t>
            </a:r>
            <a:r>
              <a:rPr lang="ru-RU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орынды</a:t>
            </a:r>
            <a:r>
              <a:rPr lang="ru-RU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толтырып</a:t>
            </a:r>
            <a:r>
              <a:rPr lang="ru-RU" sz="2000" b="1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ru-RU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ғылыми</a:t>
            </a:r>
            <a:r>
              <a:rPr lang="ru-RU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және</a:t>
            </a:r>
            <a:r>
              <a:rPr lang="ru-RU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білім</a:t>
            </a:r>
            <a:r>
              <a:rPr lang="ru-RU" sz="2000" b="1" dirty="0">
                <a:latin typeface="Arial" panose="020B0604020202020204" pitchFamily="34" charset="0"/>
                <a:cs typeface="Arial" panose="020B0604020202020204" pitchFamily="34" charset="0"/>
              </a:rPr>
              <a:t> беру </a:t>
            </a:r>
            <a:r>
              <a:rPr lang="ru-RU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сегментінде</a:t>
            </a:r>
            <a:r>
              <a:rPr lang="ru-RU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тиімді</a:t>
            </a:r>
            <a:r>
              <a:rPr lang="ru-RU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пайдаланылады.Командасы</a:t>
            </a:r>
            <a:r>
              <a:rPr lang="ru-RU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әр</a:t>
            </a:r>
            <a:r>
              <a:rPr lang="ru-RU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түрлі</a:t>
            </a:r>
            <a:r>
              <a:rPr lang="ru-RU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мамандардан</a:t>
            </a:r>
            <a:r>
              <a:rPr lang="ru-RU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құралған</a:t>
            </a:r>
            <a:r>
              <a:rPr lang="ru-RU" sz="2000" b="1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ru-RU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бұл</a:t>
            </a:r>
            <a:r>
              <a:rPr lang="ru-RU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жобаны</a:t>
            </a:r>
            <a:r>
              <a:rPr lang="ru-RU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техникалық</a:t>
            </a:r>
            <a:r>
              <a:rPr lang="ru-RU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тұрғыдан</a:t>
            </a:r>
            <a:r>
              <a:rPr lang="ru-RU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тұрақты</a:t>
            </a:r>
            <a:r>
              <a:rPr lang="ru-RU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және</a:t>
            </a:r>
            <a:r>
              <a:rPr lang="ru-RU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инновациялық</a:t>
            </a:r>
            <a:r>
              <a:rPr lang="ru-RU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етіп</a:t>
            </a:r>
            <a:r>
              <a:rPr lang="ru-RU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жүзеге</a:t>
            </a:r>
            <a:r>
              <a:rPr lang="ru-RU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асыруға</a:t>
            </a:r>
            <a:r>
              <a:rPr lang="ru-RU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мүмкіндік</a:t>
            </a:r>
            <a:r>
              <a:rPr lang="ru-RU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береді</a:t>
            </a:r>
            <a:r>
              <a:rPr lang="ru-RU" sz="2000" b="1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ru-RU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Жоба</a:t>
            </a:r>
            <a:r>
              <a:rPr lang="ru-RU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автономды</a:t>
            </a:r>
            <a:r>
              <a:rPr lang="ru-RU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ғарыштық</a:t>
            </a:r>
            <a:r>
              <a:rPr lang="ru-RU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зерттеулерде</a:t>
            </a:r>
            <a:r>
              <a:rPr lang="ru-RU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маңызды</a:t>
            </a:r>
            <a:r>
              <a:rPr lang="ru-RU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рөл</a:t>
            </a:r>
            <a:r>
              <a:rPr lang="ru-RU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атқаруға</a:t>
            </a:r>
            <a:r>
              <a:rPr lang="ru-RU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дайын</a:t>
            </a:r>
            <a:r>
              <a:rPr lang="ru-RU" sz="2000" b="1" dirty="0">
                <a:latin typeface="Arial" panose="020B0604020202020204" pitchFamily="34" charset="0"/>
                <a:cs typeface="Arial" panose="020B0604020202020204" pitchFamily="34" charset="0"/>
              </a:rPr>
              <a:t>..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Заголовок 1"/>
          <p:cNvSpPr txBox="1"/>
          <p:nvPr/>
        </p:nvSpPr>
        <p:spPr>
          <a:xfrm>
            <a:off x="3107438" y="-576078"/>
            <a:ext cx="5977124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Қорытынды</a:t>
            </a:r>
          </a:p>
        </p:txBody>
      </p:sp>
      <p:sp>
        <p:nvSpPr>
          <p:cNvPr id="16" name="Заголовок 15"/>
          <p:cNvSpPr>
            <a:spLocks noGrp="1"/>
          </p:cNvSpPr>
          <p:nvPr>
            <p:ph type="title"/>
          </p:nvPr>
        </p:nvSpPr>
        <p:spPr>
          <a:xfrm>
            <a:off x="473148" y="-2687359"/>
            <a:ext cx="9563986" cy="2463209"/>
          </a:xfrm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13" name="Rectangle 1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Рисунок 5" descr="Изображение выглядит как небо, на открытом воздухе, облако, колесо&#10;&#10;Содержимое, созданное искусственным интеллектом, может быть неверным."/>
          <p:cNvPicPr>
            <a:picLocks noGrp="1" noChangeAspect="1"/>
          </p:cNvPicPr>
          <p:nvPr>
            <p:ph type="pic" idx="1"/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55" b="2775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16196" y="794935"/>
            <a:ext cx="8610600" cy="12930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ru-RU" sz="4000" dirty="0">
                <a:latin typeface="Arial" panose="020B0604020202020204" pitchFamily="34" charset="0"/>
                <a:cs typeface="Arial" panose="020B0604020202020204" pitchFamily="34" charset="0"/>
              </a:rPr>
              <a:t>Ма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қсаттары мен міндеттері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356191" y="2137662"/>
            <a:ext cx="10820400" cy="4024125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r>
              <a:rPr lang="ru-RU" sz="2800" dirty="0" err="1">
                <a:latin typeface="Arial" panose="020B0604020202020204" pitchFamily="34" charset="0"/>
                <a:cs typeface="Arial" panose="020B0604020202020204" pitchFamily="34" charset="0"/>
              </a:rPr>
              <a:t>Жобаның</a:t>
            </a:r>
            <a:r>
              <a:rPr lang="ru-RU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800" dirty="0" err="1">
                <a:latin typeface="Arial" panose="020B0604020202020204" pitchFamily="34" charset="0"/>
                <a:cs typeface="Arial" panose="020B0604020202020204" pitchFamily="34" charset="0"/>
              </a:rPr>
              <a:t>мақсаты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ru-RU" sz="2200" dirty="0" err="1">
                <a:latin typeface="Arial" panose="020B0604020202020204" pitchFamily="34" charset="0"/>
                <a:cs typeface="Arial" panose="020B0604020202020204" pitchFamily="34" charset="0"/>
              </a:rPr>
              <a:t>Марсқа</a:t>
            </a:r>
            <a:r>
              <a:rPr lang="ru-RU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200" dirty="0" err="1">
                <a:latin typeface="Arial" panose="020B0604020202020204" pitchFamily="34" charset="0"/>
                <a:cs typeface="Arial" panose="020B0604020202020204" pitchFamily="34" charset="0"/>
              </a:rPr>
              <a:t>арналған</a:t>
            </a:r>
            <a:r>
              <a:rPr lang="ru-RU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200" dirty="0" err="1">
                <a:latin typeface="Arial" panose="020B0604020202020204" pitchFamily="34" charset="0"/>
                <a:cs typeface="Arial" panose="020B0604020202020204" pitchFamily="34" charset="0"/>
              </a:rPr>
              <a:t>автономды</a:t>
            </a:r>
            <a:r>
              <a:rPr lang="ru-RU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200" dirty="0" err="1">
                <a:latin typeface="Arial" panose="020B0604020202020204" pitchFamily="34" charset="0"/>
                <a:cs typeface="Arial" panose="020B0604020202020204" pitchFamily="34" charset="0"/>
              </a:rPr>
              <a:t>марсоходты</a:t>
            </a:r>
            <a:r>
              <a:rPr lang="ru-RU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200" dirty="0" err="1">
                <a:latin typeface="Arial" panose="020B0604020202020204" pitchFamily="34" charset="0"/>
                <a:cs typeface="Arial" panose="020B0604020202020204" pitchFamily="34" charset="0"/>
              </a:rPr>
              <a:t>жасау</a:t>
            </a:r>
            <a:r>
              <a:rPr lang="ru-RU" sz="22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ru-RU" sz="2200" dirty="0" err="1">
                <a:latin typeface="Arial" panose="020B0604020202020204" pitchFamily="34" charset="0"/>
                <a:cs typeface="Arial" panose="020B0604020202020204" pitchFamily="34" charset="0"/>
              </a:rPr>
              <a:t>ол</a:t>
            </a:r>
            <a:r>
              <a:rPr lang="ru-RU" sz="2200" dirty="0">
                <a:latin typeface="Arial" panose="020B0604020202020204" pitchFamily="34" charset="0"/>
                <a:cs typeface="Arial" panose="020B0604020202020204" pitchFamily="34" charset="0"/>
              </a:rPr>
              <a:t> элемент Пельтье </a:t>
            </a:r>
            <a:r>
              <a:rPr lang="ru-RU" sz="2200" dirty="0" err="1">
                <a:latin typeface="Arial" panose="020B0604020202020204" pitchFamily="34" charset="0"/>
                <a:cs typeface="Arial" panose="020B0604020202020204" pitchFamily="34" charset="0"/>
              </a:rPr>
              <a:t>арқылы</a:t>
            </a:r>
            <a:r>
              <a:rPr lang="ru-RU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200" dirty="0" err="1">
                <a:latin typeface="Arial" panose="020B0604020202020204" pitchFamily="34" charset="0"/>
                <a:cs typeface="Arial" panose="020B0604020202020204" pitchFamily="34" charset="0"/>
              </a:rPr>
              <a:t>электрондық</a:t>
            </a:r>
            <a:r>
              <a:rPr lang="ru-RU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200" dirty="0" err="1">
                <a:latin typeface="Arial" panose="020B0604020202020204" pitchFamily="34" charset="0"/>
                <a:cs typeface="Arial" panose="020B0604020202020204" pitchFamily="34" charset="0"/>
              </a:rPr>
              <a:t>жүйелерін</a:t>
            </a:r>
            <a:r>
              <a:rPr lang="ru-RU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200" dirty="0" err="1">
                <a:latin typeface="Arial" panose="020B0604020202020204" pitchFamily="34" charset="0"/>
                <a:cs typeface="Arial" panose="020B0604020202020204" pitchFamily="34" charset="0"/>
              </a:rPr>
              <a:t>тұрақты</a:t>
            </a:r>
            <a:r>
              <a:rPr lang="ru-RU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200" dirty="0" err="1">
                <a:latin typeface="Arial" panose="020B0604020202020204" pitchFamily="34" charset="0"/>
                <a:cs typeface="Arial" panose="020B0604020202020204" pitchFamily="34" charset="0"/>
              </a:rPr>
              <a:t>температурада</a:t>
            </a:r>
            <a:r>
              <a:rPr lang="ru-RU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000" dirty="0" err="1">
                <a:latin typeface="Arial" panose="020B0604020202020204" pitchFamily="34" charset="0"/>
                <a:cs typeface="Arial" panose="020B0604020202020204" pitchFamily="34" charset="0"/>
              </a:rPr>
              <a:t>ұстап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ru-RU" sz="2000" dirty="0" err="1">
                <a:latin typeface="Arial" panose="020B0604020202020204" pitchFamily="34" charset="0"/>
                <a:cs typeface="Arial" panose="020B0604020202020204" pitchFamily="34" charset="0"/>
              </a:rPr>
              <a:t>жасанды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 интеллект </a:t>
            </a:r>
            <a:r>
              <a:rPr lang="ru-RU" sz="2000" dirty="0" err="1">
                <a:latin typeface="Arial" panose="020B0604020202020204" pitchFamily="34" charset="0"/>
                <a:cs typeface="Arial" panose="020B0604020202020204" pitchFamily="34" charset="0"/>
              </a:rPr>
              <a:t>көмегімен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000" dirty="0" err="1">
                <a:latin typeface="Arial" panose="020B0604020202020204" pitchFamily="34" charset="0"/>
                <a:cs typeface="Arial" panose="020B0604020202020204" pitchFamily="34" charset="0"/>
              </a:rPr>
              <a:t>кедергілерді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000" dirty="0" err="1">
                <a:latin typeface="Arial" panose="020B0604020202020204" pitchFamily="34" charset="0"/>
                <a:cs typeface="Arial" panose="020B0604020202020204" pitchFamily="34" charset="0"/>
              </a:rPr>
              <a:t>анықтап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ru-RU" sz="2000" dirty="0" err="1">
                <a:latin typeface="Arial" panose="020B0604020202020204" pitchFamily="34" charset="0"/>
                <a:cs typeface="Arial" panose="020B0604020202020204" pitchFamily="34" charset="0"/>
              </a:rPr>
              <a:t>оларға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000" dirty="0" err="1">
                <a:latin typeface="Arial" panose="020B0604020202020204" pitchFamily="34" charset="0"/>
                <a:cs typeface="Arial" panose="020B0604020202020204" pitchFamily="34" charset="0"/>
              </a:rPr>
              <a:t>соқпай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000" dirty="0" err="1">
                <a:latin typeface="Arial" panose="020B0604020202020204" pitchFamily="34" charset="0"/>
                <a:cs typeface="Arial" panose="020B0604020202020204" pitchFamily="34" charset="0"/>
              </a:rPr>
              <a:t>айналып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000" dirty="0" err="1">
                <a:latin typeface="Arial" panose="020B0604020202020204" pitchFamily="34" charset="0"/>
                <a:cs typeface="Arial" panose="020B0604020202020204" pitchFamily="34" charset="0"/>
              </a:rPr>
              <a:t>өту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 қабілетіне </a:t>
            </a:r>
            <a:r>
              <a:rPr lang="ru-RU" sz="2000" dirty="0" err="1">
                <a:latin typeface="Arial" panose="020B0604020202020204" pitchFamily="34" charset="0"/>
                <a:cs typeface="Arial" panose="020B0604020202020204" pitchFamily="34" charset="0"/>
              </a:rPr>
              <a:t>ие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 бола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тының көрсету</a:t>
            </a:r>
            <a:endParaRPr lang="ru-RU" sz="2000" dirty="0"/>
          </a:p>
          <a:p>
            <a:endParaRPr lang="en-US" sz="2000" dirty="0"/>
          </a:p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Жобаның басты міндеттері: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200" dirty="0">
                <a:latin typeface="Arial" panose="020B0604020202020204" pitchFamily="34" charset="0"/>
                <a:cs typeface="Arial" panose="020B0604020202020204" pitchFamily="34" charset="0"/>
              </a:rPr>
              <a:t>Пельтье </a:t>
            </a:r>
            <a:r>
              <a:rPr lang="ru-RU" sz="2200" dirty="0" err="1">
                <a:latin typeface="Arial" panose="020B0604020202020204" pitchFamily="34" charset="0"/>
                <a:cs typeface="Arial" panose="020B0604020202020204" pitchFamily="34" charset="0"/>
              </a:rPr>
              <a:t>элементі</a:t>
            </a:r>
            <a:r>
              <a:rPr lang="ru-RU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200" dirty="0" err="1">
                <a:latin typeface="Arial" panose="020B0604020202020204" pitchFamily="34" charset="0"/>
                <a:cs typeface="Arial" panose="020B0604020202020204" pitchFamily="34" charset="0"/>
              </a:rPr>
              <a:t>арқылы</a:t>
            </a:r>
            <a:r>
              <a:rPr lang="ru-RU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200" dirty="0" err="1">
                <a:latin typeface="Arial" panose="020B0604020202020204" pitchFamily="34" charset="0"/>
                <a:cs typeface="Arial" panose="020B0604020202020204" pitchFamily="34" charset="0"/>
              </a:rPr>
              <a:t>марсоходтың</a:t>
            </a:r>
            <a:r>
              <a:rPr lang="ru-RU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200" dirty="0" err="1">
                <a:latin typeface="Arial" panose="020B0604020202020204" pitchFamily="34" charset="0"/>
                <a:cs typeface="Arial" panose="020B0604020202020204" pitchFamily="34" charset="0"/>
              </a:rPr>
              <a:t>температурасын</a:t>
            </a:r>
            <a:r>
              <a:rPr lang="ru-RU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200" dirty="0" err="1">
                <a:latin typeface="Arial" panose="020B0604020202020204" pitchFamily="34" charset="0"/>
                <a:cs typeface="Arial" panose="020B0604020202020204" pitchFamily="34" charset="0"/>
              </a:rPr>
              <a:t>бақылау</a:t>
            </a:r>
            <a:r>
              <a:rPr lang="ru-RU" sz="22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200" dirty="0" err="1">
                <a:latin typeface="Arial" panose="020B0604020202020204" pitchFamily="34" charset="0"/>
                <a:cs typeface="Arial" panose="020B0604020202020204" pitchFamily="34" charset="0"/>
              </a:rPr>
              <a:t>Жасанды</a:t>
            </a:r>
            <a:r>
              <a:rPr lang="ru-RU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200" dirty="0" err="1">
                <a:latin typeface="Arial" panose="020B0604020202020204" pitchFamily="34" charset="0"/>
                <a:cs typeface="Arial" panose="020B0604020202020204" pitchFamily="34" charset="0"/>
              </a:rPr>
              <a:t>интеллектпен</a:t>
            </a:r>
            <a:r>
              <a:rPr lang="ru-RU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200" dirty="0" err="1">
                <a:latin typeface="Arial" panose="020B0604020202020204" pitchFamily="34" charset="0"/>
                <a:cs typeface="Arial" panose="020B0604020202020204" pitchFamily="34" charset="0"/>
              </a:rPr>
              <a:t>кедергілерді</a:t>
            </a:r>
            <a:r>
              <a:rPr lang="ru-RU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200" dirty="0" err="1">
                <a:latin typeface="Arial" panose="020B0604020202020204" pitchFamily="34" charset="0"/>
                <a:cs typeface="Arial" panose="020B0604020202020204" pitchFamily="34" charset="0"/>
              </a:rPr>
              <a:t>анықтау</a:t>
            </a:r>
            <a:r>
              <a:rPr lang="ru-RU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200" dirty="0" err="1">
                <a:latin typeface="Arial" panose="020B0604020202020204" pitchFamily="34" charset="0"/>
                <a:cs typeface="Arial" panose="020B0604020202020204" pitchFamily="34" charset="0"/>
              </a:rPr>
              <a:t>және</a:t>
            </a:r>
            <a:r>
              <a:rPr lang="ru-RU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200" dirty="0" err="1">
                <a:latin typeface="Arial" panose="020B0604020202020204" pitchFamily="34" charset="0"/>
                <a:cs typeface="Arial" panose="020B0604020202020204" pitchFamily="34" charset="0"/>
              </a:rPr>
              <a:t>айналып</a:t>
            </a:r>
            <a:r>
              <a:rPr lang="ru-RU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200" dirty="0" err="1">
                <a:latin typeface="Arial" panose="020B0604020202020204" pitchFamily="34" charset="0"/>
                <a:cs typeface="Arial" panose="020B0604020202020204" pitchFamily="34" charset="0"/>
              </a:rPr>
              <a:t>өту</a:t>
            </a:r>
            <a:r>
              <a:rPr lang="ru-RU" sz="22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200" dirty="0" err="1">
                <a:latin typeface="Arial" panose="020B0604020202020204" pitchFamily="34" charset="0"/>
                <a:cs typeface="Arial" panose="020B0604020202020204" pitchFamily="34" charset="0"/>
              </a:rPr>
              <a:t>Сенсорлар</a:t>
            </a:r>
            <a:r>
              <a:rPr lang="ru-RU" sz="2200" dirty="0">
                <a:latin typeface="Arial" panose="020B0604020202020204" pitchFamily="34" charset="0"/>
                <a:cs typeface="Arial" panose="020B0604020202020204" pitchFamily="34" charset="0"/>
              </a:rPr>
              <a:t> мен </a:t>
            </a:r>
            <a:r>
              <a:rPr lang="ru-RU" sz="2200" dirty="0" err="1">
                <a:latin typeface="Arial" panose="020B0604020202020204" pitchFamily="34" charset="0"/>
                <a:cs typeface="Arial" panose="020B0604020202020204" pitchFamily="34" charset="0"/>
              </a:rPr>
              <a:t>басқару</a:t>
            </a:r>
            <a:r>
              <a:rPr lang="ru-RU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200" dirty="0" err="1">
                <a:latin typeface="Arial" panose="020B0604020202020204" pitchFamily="34" charset="0"/>
                <a:cs typeface="Arial" panose="020B0604020202020204" pitchFamily="34" charset="0"/>
              </a:rPr>
              <a:t>жүйесін</a:t>
            </a:r>
            <a:r>
              <a:rPr lang="ru-RU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200" dirty="0" err="1">
                <a:latin typeface="Arial" panose="020B0604020202020204" pitchFamily="34" charset="0"/>
                <a:cs typeface="Arial" panose="020B0604020202020204" pitchFamily="34" charset="0"/>
              </a:rPr>
              <a:t>біріктіріп</a:t>
            </a:r>
            <a:r>
              <a:rPr lang="ru-RU" sz="22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ru-RU" sz="2200" dirty="0" err="1">
                <a:latin typeface="Arial" panose="020B0604020202020204" pitchFamily="34" charset="0"/>
                <a:cs typeface="Arial" panose="020B0604020202020204" pitchFamily="34" charset="0"/>
              </a:rPr>
              <a:t>автономды</a:t>
            </a:r>
            <a:r>
              <a:rPr lang="ru-RU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200" dirty="0" err="1">
                <a:latin typeface="Arial" panose="020B0604020202020204" pitchFamily="34" charset="0"/>
                <a:cs typeface="Arial" panose="020B0604020202020204" pitchFamily="34" charset="0"/>
              </a:rPr>
              <a:t>қозғалысты</a:t>
            </a:r>
            <a:r>
              <a:rPr lang="ru-RU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200" dirty="0" err="1">
                <a:latin typeface="Arial" panose="020B0604020202020204" pitchFamily="34" charset="0"/>
                <a:cs typeface="Arial" panose="020B0604020202020204" pitchFamily="34" charset="0"/>
              </a:rPr>
              <a:t>қамтамасыз</a:t>
            </a:r>
            <a:r>
              <a:rPr lang="ru-RU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200" dirty="0" err="1">
                <a:latin typeface="Arial" panose="020B0604020202020204" pitchFamily="34" charset="0"/>
                <a:cs typeface="Arial" panose="020B0604020202020204" pitchFamily="34" charset="0"/>
              </a:rPr>
              <a:t>ету</a:t>
            </a:r>
            <a:r>
              <a:rPr lang="ru-RU" sz="22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Picture 54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57" name="Rectangle 56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Рисунок 7" descr="Изображение выглядит как транспорт, колесо, транспортное средство, шина&#10;&#10;Содержимое, созданное искусственным интеллектом, может быть неверным."/>
          <p:cNvPicPr>
            <a:picLocks noChangeAspect="1"/>
          </p:cNvPicPr>
          <p:nvPr/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>
            <a:fillRect/>
          </a:stretch>
        </p:blipFill>
        <p:spPr>
          <a:xfrm>
            <a:off x="0" y="10"/>
            <a:ext cx="12191980" cy="6857990"/>
          </a:xfrm>
          <a:prstGeom prst="rect">
            <a:avLst/>
          </a:prstGeom>
        </p:spPr>
      </p:pic>
      <p:sp>
        <p:nvSpPr>
          <p:cNvPr id="3" name="Текст 2"/>
          <p:cNvSpPr>
            <a:spLocks noGrp="1"/>
          </p:cNvSpPr>
          <p:nvPr>
            <p:ph type="body" sz="half" idx="2"/>
          </p:nvPr>
        </p:nvSpPr>
        <p:spPr>
          <a:xfrm>
            <a:off x="2622175" y="-1328710"/>
            <a:ext cx="95923" cy="197224"/>
          </a:xfrm>
        </p:spPr>
        <p:txBody>
          <a:bodyPr>
            <a:normAutofit fontScale="55000" lnSpcReduction="20000"/>
          </a:bodyPr>
          <a:lstStyle/>
          <a:p>
            <a:endParaRPr lang="en-US" dirty="0"/>
          </a:p>
        </p:txBody>
      </p:sp>
      <p:sp>
        <p:nvSpPr>
          <p:cNvPr id="13" name="Текст 3"/>
          <p:cNvSpPr txBox="1"/>
          <p:nvPr/>
        </p:nvSpPr>
        <p:spPr>
          <a:xfrm>
            <a:off x="850605" y="1889749"/>
            <a:ext cx="10409015" cy="41324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b="1" dirty="0">
                <a:latin typeface="Arial" panose="020B0604020202020204" pitchFamily="34" charset="0"/>
                <a:cs typeface="Arial" panose="020B0604020202020204" pitchFamily="34" charset="0"/>
              </a:rPr>
              <a:t>Марс </a:t>
            </a:r>
            <a:r>
              <a:rPr lang="ru-RU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бетінде</a:t>
            </a:r>
            <a:r>
              <a:rPr lang="ru-RU" sz="2000" b="1" dirty="0">
                <a:latin typeface="Arial" panose="020B0604020202020204" pitchFamily="34" charset="0"/>
                <a:cs typeface="Arial" panose="020B0604020202020204" pitchFamily="34" charset="0"/>
              </a:rPr>
              <a:t> температура </a:t>
            </a:r>
            <a:r>
              <a:rPr lang="ru-RU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өте</a:t>
            </a:r>
            <a:r>
              <a:rPr lang="ru-RU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төмен</a:t>
            </a:r>
            <a:r>
              <a:rPr lang="ru-RU" sz="2000" b="1" dirty="0">
                <a:latin typeface="Arial" panose="020B0604020202020204" pitchFamily="34" charset="0"/>
                <a:cs typeface="Arial" panose="020B0604020202020204" pitchFamily="34" charset="0"/>
              </a:rPr>
              <a:t>, ал </a:t>
            </a:r>
            <a:r>
              <a:rPr lang="ru-RU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жер</a:t>
            </a:r>
            <a:r>
              <a:rPr lang="ru-RU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бедері</a:t>
            </a:r>
            <a:r>
              <a:rPr lang="ru-RU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тасқабақ</a:t>
            </a:r>
            <a:r>
              <a:rPr lang="ru-RU" sz="2000" b="1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ru-RU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тастар</a:t>
            </a:r>
            <a:r>
              <a:rPr lang="ru-RU" sz="2000" b="1" dirty="0">
                <a:latin typeface="Arial" panose="020B0604020202020204" pitchFamily="34" charset="0"/>
                <a:cs typeface="Arial" panose="020B0604020202020204" pitchFamily="34" charset="0"/>
              </a:rPr>
              <a:t> мен </a:t>
            </a:r>
            <a:r>
              <a:rPr lang="ru-RU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каньондардан</a:t>
            </a:r>
            <a:r>
              <a:rPr lang="ru-RU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тұрады</a:t>
            </a:r>
            <a:r>
              <a:rPr lang="ru-RU" sz="2000" b="1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ru-RU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Бұл</a:t>
            </a:r>
            <a:r>
              <a:rPr lang="ru-RU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марсоходтың</a:t>
            </a:r>
            <a:r>
              <a:rPr lang="ru-RU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электроникасы</a:t>
            </a:r>
            <a:r>
              <a:rPr lang="ru-RU" sz="2000" b="1" dirty="0">
                <a:latin typeface="Arial" panose="020B0604020202020204" pitchFamily="34" charset="0"/>
                <a:cs typeface="Arial" panose="020B0604020202020204" pitchFamily="34" charset="0"/>
              </a:rPr>
              <a:t> мен </a:t>
            </a:r>
            <a:r>
              <a:rPr lang="ru-RU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сенсорларының</a:t>
            </a:r>
            <a:r>
              <a:rPr lang="ru-RU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бұзылу</a:t>
            </a:r>
            <a:r>
              <a:rPr lang="ru-RU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қаупін</a:t>
            </a:r>
            <a:r>
              <a:rPr lang="ru-RU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арттырады</a:t>
            </a:r>
            <a:r>
              <a:rPr lang="ru-RU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және</a:t>
            </a:r>
            <a:r>
              <a:rPr lang="ru-RU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аппараттың</a:t>
            </a:r>
            <a:r>
              <a:rPr lang="ru-RU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автономды</a:t>
            </a:r>
            <a:r>
              <a:rPr lang="ru-RU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қозғалуын</a:t>
            </a:r>
            <a:r>
              <a:rPr lang="ru-RU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қиындатады</a:t>
            </a:r>
            <a:r>
              <a:rPr lang="ru-RU" sz="2000" b="1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ru-RU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Сонымен</a:t>
            </a:r>
            <a:r>
              <a:rPr lang="ru-RU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қатар</a:t>
            </a:r>
            <a:r>
              <a:rPr lang="ru-RU" sz="2000" b="1" dirty="0">
                <a:latin typeface="Arial" panose="020B0604020202020204" pitchFamily="34" charset="0"/>
                <a:cs typeface="Arial" panose="020B0604020202020204" pitchFamily="34" charset="0"/>
              </a:rPr>
              <a:t>, адам </a:t>
            </a:r>
            <a:r>
              <a:rPr lang="ru-RU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оператордан</a:t>
            </a:r>
            <a:r>
              <a:rPr lang="ru-RU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алыста</a:t>
            </a:r>
            <a:r>
              <a:rPr lang="ru-RU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болғандықтан</a:t>
            </a:r>
            <a:r>
              <a:rPr lang="ru-RU" sz="2000" b="1" dirty="0">
                <a:latin typeface="Arial" panose="020B0604020202020204" pitchFamily="34" charset="0"/>
                <a:cs typeface="Arial" panose="020B0604020202020204" pitchFamily="34" charset="0"/>
              </a:rPr>
              <a:t>, марсоход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өздігінен</a:t>
            </a:r>
            <a:r>
              <a:rPr lang="ru-RU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кедергілерден</a:t>
            </a:r>
            <a:r>
              <a:rPr lang="ru-RU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айналып</a:t>
            </a:r>
            <a:r>
              <a:rPr lang="ru-RU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өтіп</a:t>
            </a:r>
            <a:r>
              <a:rPr lang="ru-RU" sz="2000" b="1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ru-RU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қауіпсіз</a:t>
            </a:r>
            <a:r>
              <a:rPr lang="ru-RU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жол</a:t>
            </a:r>
            <a:r>
              <a:rPr lang="ru-RU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таба</a:t>
            </a:r>
            <a:r>
              <a:rPr lang="ru-RU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алмайды</a:t>
            </a:r>
            <a:r>
              <a:rPr lang="ru-RU" sz="2000" b="1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Заголовок 1"/>
          <p:cNvSpPr txBox="1"/>
          <p:nvPr/>
        </p:nvSpPr>
        <p:spPr>
          <a:xfrm>
            <a:off x="3383901" y="-224150"/>
            <a:ext cx="5977124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Басты мәселе қандай?</a:t>
            </a:r>
          </a:p>
        </p:txBody>
      </p:sp>
      <p:sp>
        <p:nvSpPr>
          <p:cNvPr id="16" name="Заголовок 15"/>
          <p:cNvSpPr>
            <a:spLocks noGrp="1"/>
          </p:cNvSpPr>
          <p:nvPr>
            <p:ph type="title"/>
          </p:nvPr>
        </p:nvSpPr>
        <p:spPr>
          <a:xfrm>
            <a:off x="473148" y="-2687359"/>
            <a:ext cx="9563986" cy="2463209"/>
          </a:xfrm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Picture 54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57" name="Rectangle 56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Рисунок 7" descr="Изображение выглядит как транспорт, колесо, транспортное средство, шина&#10;&#10;Содержимое, созданное искусственным интеллектом, может быть неверным."/>
          <p:cNvPicPr>
            <a:picLocks noChangeAspect="1"/>
          </p:cNvPicPr>
          <p:nvPr/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>
            <a:fillRect/>
          </a:stretch>
        </p:blipFill>
        <p:spPr>
          <a:xfrm>
            <a:off x="0" y="10"/>
            <a:ext cx="12191980" cy="6857990"/>
          </a:xfrm>
          <a:prstGeom prst="rect">
            <a:avLst/>
          </a:prstGeom>
        </p:spPr>
      </p:pic>
      <p:sp>
        <p:nvSpPr>
          <p:cNvPr id="3" name="Текст 2"/>
          <p:cNvSpPr>
            <a:spLocks noGrp="1"/>
          </p:cNvSpPr>
          <p:nvPr>
            <p:ph type="body" sz="half" idx="2"/>
          </p:nvPr>
        </p:nvSpPr>
        <p:spPr>
          <a:xfrm>
            <a:off x="2622175" y="-1328710"/>
            <a:ext cx="95923" cy="197224"/>
          </a:xfrm>
        </p:spPr>
        <p:txBody>
          <a:bodyPr>
            <a:normAutofit fontScale="55000" lnSpcReduction="20000"/>
          </a:bodyPr>
          <a:lstStyle/>
          <a:p>
            <a:endParaRPr lang="en-US" dirty="0"/>
          </a:p>
        </p:txBody>
      </p:sp>
      <p:sp>
        <p:nvSpPr>
          <p:cNvPr id="13" name="Текст 3"/>
          <p:cNvSpPr txBox="1"/>
          <p:nvPr/>
        </p:nvSpPr>
        <p:spPr>
          <a:xfrm>
            <a:off x="680483" y="1794056"/>
            <a:ext cx="10409015" cy="41324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MarsPelt AI Rover</a:t>
            </a:r>
            <a:r>
              <a:rPr lang="ru-RU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бірнеше</a:t>
            </a:r>
            <a:r>
              <a:rPr lang="ru-RU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негізгі</a:t>
            </a:r>
            <a:r>
              <a:rPr lang="ru-RU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технологиялар</a:t>
            </a:r>
            <a:r>
              <a:rPr lang="ru-RU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біріктіреді</a:t>
            </a:r>
            <a:r>
              <a:rPr lang="ru-RU" sz="2000" b="1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ru-RU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бұл</a:t>
            </a:r>
            <a:r>
              <a:rPr lang="ru-RU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марсоходқа</a:t>
            </a:r>
            <a:r>
              <a:rPr lang="ru-RU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Марстың</a:t>
            </a:r>
            <a:r>
              <a:rPr lang="ru-RU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экстремалды</a:t>
            </a:r>
            <a:r>
              <a:rPr lang="ru-RU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жағдайында</a:t>
            </a:r>
            <a:r>
              <a:rPr lang="ru-RU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автономды</a:t>
            </a:r>
            <a:r>
              <a:rPr lang="ru-RU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және</a:t>
            </a:r>
            <a:r>
              <a:rPr lang="ru-RU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сенімді</a:t>
            </a:r>
            <a:r>
              <a:rPr lang="ru-RU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жұмыс</a:t>
            </a:r>
            <a:r>
              <a:rPr lang="ru-RU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істеуге</a:t>
            </a:r>
            <a:r>
              <a:rPr lang="ru-RU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мүмкіндік</a:t>
            </a:r>
            <a:r>
              <a:rPr lang="ru-RU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береді</a:t>
            </a:r>
            <a:r>
              <a:rPr lang="ru-RU" sz="2000" b="1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ru-RU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Алдымен</a:t>
            </a:r>
            <a:r>
              <a:rPr lang="ru-RU" sz="2000" b="1" dirty="0">
                <a:latin typeface="Arial" panose="020B0604020202020204" pitchFamily="34" charset="0"/>
                <a:cs typeface="Arial" panose="020B0604020202020204" pitchFamily="34" charset="0"/>
              </a:rPr>
              <a:t>, элемент Пельтье электроника мен </a:t>
            </a:r>
            <a:r>
              <a:rPr lang="ru-RU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сенсорларды</a:t>
            </a:r>
            <a:r>
              <a:rPr lang="ru-RU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төмен</a:t>
            </a:r>
            <a:r>
              <a:rPr lang="ru-RU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температурадан</a:t>
            </a:r>
            <a:r>
              <a:rPr lang="ru-RU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қорғайды</a:t>
            </a:r>
            <a:r>
              <a:rPr lang="ru-RU" sz="2000" b="1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ru-RU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оларды</a:t>
            </a:r>
            <a:r>
              <a:rPr lang="ru-RU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тұрақты</a:t>
            </a:r>
            <a:r>
              <a:rPr lang="ru-RU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жұмыс</a:t>
            </a:r>
            <a:r>
              <a:rPr lang="ru-RU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режимінде</a:t>
            </a:r>
            <a:r>
              <a:rPr lang="ru-RU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ұстайды</a:t>
            </a:r>
            <a:r>
              <a:rPr lang="ru-RU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және</a:t>
            </a:r>
            <a:r>
              <a:rPr lang="ru-RU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жүйенің</a:t>
            </a:r>
            <a:r>
              <a:rPr lang="ru-RU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қызмет</a:t>
            </a:r>
            <a:r>
              <a:rPr lang="ru-RU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мерзімін</a:t>
            </a:r>
            <a:r>
              <a:rPr lang="ru-RU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ұзартады</a:t>
            </a:r>
            <a:r>
              <a:rPr lang="ru-RU" sz="2000" b="1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ru-RU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Сонымен</a:t>
            </a:r>
            <a:r>
              <a:rPr lang="ru-RU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қатар,марсоход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сенсорлар</a:t>
            </a:r>
            <a:r>
              <a:rPr lang="ru-RU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арқылы</a:t>
            </a:r>
            <a:r>
              <a:rPr lang="ru-RU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алдағы</a:t>
            </a:r>
            <a:r>
              <a:rPr lang="ru-RU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кедергілерді</a:t>
            </a:r>
            <a:r>
              <a:rPr lang="ru-RU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анықтайды</a:t>
            </a:r>
            <a:r>
              <a:rPr lang="ru-RU" sz="2000" b="1" dirty="0">
                <a:latin typeface="Arial" panose="020B0604020202020204" pitchFamily="34" charset="0"/>
                <a:cs typeface="Arial" panose="020B0604020202020204" pitchFamily="34" charset="0"/>
              </a:rPr>
              <a:t>, ал </a:t>
            </a:r>
            <a:r>
              <a:rPr lang="ru-RU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жасанды</a:t>
            </a:r>
            <a:r>
              <a:rPr lang="ru-RU" sz="2000" b="1" dirty="0">
                <a:latin typeface="Arial" panose="020B0604020202020204" pitchFamily="34" charset="0"/>
                <a:cs typeface="Arial" panose="020B0604020202020204" pitchFamily="34" charset="0"/>
              </a:rPr>
              <a:t> интеллект (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AI) </a:t>
            </a:r>
            <a:r>
              <a:rPr lang="ru-RU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бұл</a:t>
            </a:r>
            <a:r>
              <a:rPr lang="ru-RU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ақпаратты</a:t>
            </a:r>
            <a:r>
              <a:rPr lang="ru-RU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өңдеп</a:t>
            </a:r>
            <a:r>
              <a:rPr lang="ru-RU" sz="2000" b="1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ru-RU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ең</a:t>
            </a:r>
            <a:r>
              <a:rPr lang="ru-RU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тиімді</a:t>
            </a:r>
            <a:r>
              <a:rPr lang="ru-RU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және</a:t>
            </a:r>
            <a:r>
              <a:rPr lang="ru-RU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қауіпсіз</a:t>
            </a:r>
            <a:r>
              <a:rPr lang="ru-RU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жолды</a:t>
            </a:r>
            <a:r>
              <a:rPr lang="ru-RU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таңдайды</a:t>
            </a:r>
            <a:r>
              <a:rPr lang="ru-RU" sz="2000" b="1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AI </a:t>
            </a:r>
            <a:r>
              <a:rPr lang="ru-RU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жүйесі</a:t>
            </a:r>
            <a:r>
              <a:rPr lang="ru-RU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қозғалысты</a:t>
            </a:r>
            <a:r>
              <a:rPr lang="ru-RU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автоматты</a:t>
            </a:r>
            <a:r>
              <a:rPr lang="ru-RU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түрде</a:t>
            </a:r>
            <a:r>
              <a:rPr lang="ru-RU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басқарады</a:t>
            </a:r>
            <a:r>
              <a:rPr lang="ru-RU" sz="2000" b="1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ru-RU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қажет</a:t>
            </a:r>
            <a:r>
              <a:rPr lang="ru-RU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болған</a:t>
            </a:r>
            <a:r>
              <a:rPr lang="ru-RU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жағдайда</a:t>
            </a:r>
            <a:r>
              <a:rPr lang="ru-RU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деректерді</a:t>
            </a:r>
            <a:r>
              <a:rPr lang="ru-RU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қашықтағы</a:t>
            </a:r>
            <a:r>
              <a:rPr lang="ru-RU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бақылау</a:t>
            </a:r>
            <a:r>
              <a:rPr lang="ru-RU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орталығына</a:t>
            </a:r>
            <a:r>
              <a:rPr lang="ru-RU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жібереді</a:t>
            </a:r>
            <a:r>
              <a:rPr lang="ru-RU" sz="2000" b="1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ru-RU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бұл</a:t>
            </a:r>
            <a:r>
              <a:rPr lang="ru-RU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оператордың</a:t>
            </a:r>
            <a:r>
              <a:rPr lang="ru-RU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араласуын</a:t>
            </a:r>
            <a:r>
              <a:rPr lang="ru-RU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азайтады</a:t>
            </a:r>
            <a:r>
              <a:rPr lang="ru-RU" sz="2000" b="1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ru-RU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Осылайша</a:t>
            </a:r>
            <a:r>
              <a:rPr lang="ru-RU" sz="2000" b="1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MarsPelt AI Rover </a:t>
            </a:r>
            <a:r>
              <a:rPr lang="ru-RU" sz="2000" b="1" dirty="0">
                <a:latin typeface="Arial" panose="020B0604020202020204" pitchFamily="34" charset="0"/>
                <a:cs typeface="Arial" panose="020B0604020202020204" pitchFamily="34" charset="0"/>
              </a:rPr>
              <a:t>Марс </a:t>
            </a:r>
            <a:r>
              <a:rPr lang="ru-RU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бетінде</a:t>
            </a:r>
            <a:r>
              <a:rPr lang="ru-RU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автономды</a:t>
            </a:r>
            <a:r>
              <a:rPr lang="ru-RU" sz="2000" b="1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ru-RU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қауіпсіз</a:t>
            </a:r>
            <a:r>
              <a:rPr lang="ru-RU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және</a:t>
            </a:r>
            <a:r>
              <a:rPr lang="ru-RU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тиімді</a:t>
            </a:r>
            <a:r>
              <a:rPr lang="ru-RU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зерттеу</a:t>
            </a:r>
            <a:r>
              <a:rPr lang="ru-RU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жүргізуге</a:t>
            </a:r>
            <a:r>
              <a:rPr lang="ru-RU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қабілетті</a:t>
            </a:r>
            <a:r>
              <a:rPr lang="ru-RU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болып</a:t>
            </a:r>
            <a:r>
              <a:rPr lang="ru-RU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табылады</a:t>
            </a:r>
            <a:r>
              <a:rPr lang="ru-RU" sz="2000" b="1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Заголовок 1"/>
          <p:cNvSpPr txBox="1"/>
          <p:nvPr/>
        </p:nvSpPr>
        <p:spPr>
          <a:xfrm>
            <a:off x="3107438" y="-158750"/>
            <a:ext cx="5977124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Шешімі</a:t>
            </a:r>
          </a:p>
        </p:txBody>
      </p:sp>
      <p:sp>
        <p:nvSpPr>
          <p:cNvPr id="16" name="Заголовок 15"/>
          <p:cNvSpPr>
            <a:spLocks noGrp="1"/>
          </p:cNvSpPr>
          <p:nvPr>
            <p:ph type="title"/>
          </p:nvPr>
        </p:nvSpPr>
        <p:spPr>
          <a:xfrm>
            <a:off x="473148" y="-2687359"/>
            <a:ext cx="9563986" cy="2463209"/>
          </a:xfrm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Picture 54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57" name="Rectangle 56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Рисунок 7" descr="Изображение выглядит как транспорт, колесо, транспортное средство, шина&#10;&#10;Содержимое, созданное искусственным интеллектом, может быть неверным."/>
          <p:cNvPicPr>
            <a:picLocks noChangeAspect="1"/>
          </p:cNvPicPr>
          <p:nvPr/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>
            <a:fillRect/>
          </a:stretch>
        </p:blipFill>
        <p:spPr>
          <a:xfrm>
            <a:off x="0" y="10"/>
            <a:ext cx="12191980" cy="6857990"/>
          </a:xfrm>
          <a:prstGeom prst="rect">
            <a:avLst/>
          </a:prstGeom>
        </p:spPr>
      </p:pic>
      <p:sp>
        <p:nvSpPr>
          <p:cNvPr id="10" name="Заголовок 1"/>
          <p:cNvSpPr>
            <a:spLocks noGrp="1"/>
          </p:cNvSpPr>
          <p:nvPr>
            <p:ph type="title"/>
          </p:nvPr>
        </p:nvSpPr>
        <p:spPr>
          <a:xfrm>
            <a:off x="685800" y="208811"/>
            <a:ext cx="6873875" cy="16002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 cap="all" baseline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Пельте </a:t>
            </a:r>
            <a:r>
              <a:rPr lang="en-US" kern="1200" cap="all" baseline="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элементі</a:t>
            </a:r>
            <a:endParaRPr lang="en-US" kern="1200" cap="all" baseline="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1" name="Текст 3"/>
          <p:cNvSpPr>
            <a:spLocks noGrp="1"/>
          </p:cNvSpPr>
          <p:nvPr>
            <p:ph type="body" sz="half" idx="2"/>
          </p:nvPr>
        </p:nvSpPr>
        <p:spPr>
          <a:xfrm>
            <a:off x="572527" y="1892964"/>
            <a:ext cx="4105799" cy="4513522"/>
          </a:xfrm>
        </p:spPr>
        <p:txBody>
          <a:bodyPr vert="horz" lIns="91440" tIns="45720" rIns="91440" bIns="45720" rtlCol="0">
            <a:normAutofit/>
          </a:bodyPr>
          <a:lstStyle/>
          <a:p>
            <a:pPr indent="0">
              <a:buFont typeface="Arial" panose="020B0604020202020204" pitchFamily="34" charset="0"/>
              <a:buNone/>
            </a:pPr>
            <a:r>
              <a:rPr lang="kk-KZ" sz="1800" b="1" dirty="0"/>
              <a:t>Қ</a:t>
            </a:r>
            <a:r>
              <a:rPr lang="en-US" sz="18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ұрылғыда</a:t>
            </a:r>
            <a:r>
              <a:rPr lang="en-US" sz="1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8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элемент</a:t>
            </a:r>
            <a:r>
              <a:rPr lang="en-US" sz="1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8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Пельтье</a:t>
            </a:r>
            <a:r>
              <a:rPr lang="en-US" sz="1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8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марсоходтың</a:t>
            </a:r>
            <a:r>
              <a:rPr lang="en-US" sz="1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8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электроникасы</a:t>
            </a:r>
            <a:r>
              <a:rPr lang="en-US" sz="1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8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мен</a:t>
            </a:r>
            <a:r>
              <a:rPr lang="en-US" sz="1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8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сенсорларын</a:t>
            </a:r>
            <a:r>
              <a:rPr lang="en-US" sz="1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8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Марстың</a:t>
            </a:r>
            <a:r>
              <a:rPr lang="en-US" sz="1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суық </a:t>
            </a:r>
            <a:r>
              <a:rPr lang="en-US" sz="18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ортасында</a:t>
            </a:r>
            <a:r>
              <a:rPr lang="en-US" sz="1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8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қорғауға</a:t>
            </a:r>
            <a:r>
              <a:rPr lang="en-US" sz="1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8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арналған</a:t>
            </a:r>
            <a:r>
              <a:rPr lang="en-US" sz="1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  <a:r>
              <a:rPr lang="en-US" sz="18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Ол</a:t>
            </a:r>
            <a:r>
              <a:rPr lang="en-US" sz="1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8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электр</a:t>
            </a:r>
            <a:r>
              <a:rPr lang="en-US" sz="1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8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тогы</a:t>
            </a:r>
            <a:r>
              <a:rPr lang="en-US" sz="1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8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арқылы</a:t>
            </a:r>
            <a:r>
              <a:rPr lang="en-US" sz="1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8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бір</a:t>
            </a:r>
            <a:r>
              <a:rPr lang="en-US" sz="1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8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жағын</a:t>
            </a:r>
            <a:r>
              <a:rPr lang="en-US" sz="1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8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суытып</a:t>
            </a:r>
            <a:r>
              <a:rPr lang="en-US" sz="1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n-US" sz="18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екінші</a:t>
            </a:r>
            <a:r>
              <a:rPr lang="en-US" sz="1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8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жағын</a:t>
            </a:r>
            <a:r>
              <a:rPr lang="en-US" sz="1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8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жылытатындықтан</a:t>
            </a:r>
            <a:r>
              <a:rPr lang="en-US" sz="1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n-US" sz="18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құрылғының</a:t>
            </a:r>
            <a:r>
              <a:rPr lang="en-US" sz="1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8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ішкі</a:t>
            </a:r>
            <a:r>
              <a:rPr lang="en-US" sz="1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8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жүйелері</a:t>
            </a:r>
            <a:r>
              <a:rPr lang="en-US" sz="1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8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тұрақты</a:t>
            </a:r>
            <a:r>
              <a:rPr lang="en-US" sz="1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8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температурада</a:t>
            </a:r>
            <a:r>
              <a:rPr lang="en-US" sz="1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8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жұмыс</a:t>
            </a:r>
            <a:r>
              <a:rPr lang="en-US" sz="1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8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істейді</a:t>
            </a:r>
            <a:r>
              <a:rPr lang="en-US" sz="1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  <a:r>
              <a:rPr lang="en-US" sz="18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Бұл</a:t>
            </a:r>
            <a:r>
              <a:rPr lang="en-US" sz="1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8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марсоходқа</a:t>
            </a:r>
            <a:r>
              <a:rPr lang="en-US" sz="1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8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экстремалды</a:t>
            </a:r>
            <a:r>
              <a:rPr lang="en-US" sz="1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8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температурада</a:t>
            </a:r>
            <a:r>
              <a:rPr lang="en-US" sz="1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8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да</a:t>
            </a:r>
            <a:r>
              <a:rPr lang="en-US" sz="1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8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сенімді</a:t>
            </a:r>
            <a:r>
              <a:rPr lang="en-US" sz="1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8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әрі</a:t>
            </a:r>
            <a:r>
              <a:rPr lang="en-US" sz="1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8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автономды</a:t>
            </a:r>
            <a:r>
              <a:rPr lang="en-US" sz="1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8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түрде</a:t>
            </a:r>
            <a:r>
              <a:rPr lang="en-US" sz="1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8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қозғалу</a:t>
            </a:r>
            <a:r>
              <a:rPr lang="en-US" sz="1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8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мүмкіндігін</a:t>
            </a:r>
            <a:r>
              <a:rPr lang="en-US" sz="1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8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береді</a:t>
            </a:r>
            <a:r>
              <a:rPr lang="en-US" sz="1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n-US" sz="18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ал</a:t>
            </a:r>
            <a:r>
              <a:rPr lang="en-US" sz="1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8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батарея</a:t>
            </a:r>
            <a:r>
              <a:rPr lang="en-US" sz="1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8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қуатын</a:t>
            </a:r>
            <a:r>
              <a:rPr lang="en-US" sz="1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8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үнемдеуге</a:t>
            </a:r>
            <a:r>
              <a:rPr lang="en-US" sz="1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8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көмектеседі</a:t>
            </a:r>
            <a:r>
              <a:rPr lang="en-US" sz="1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  <a:endParaRPr lang="en-US" sz="1800" dirty="0"/>
          </a:p>
        </p:txBody>
      </p:sp>
      <p:pic>
        <p:nvPicPr>
          <p:cNvPr id="12" name="Рисунок 11" descr="Изображение выглядит как колесо, шина, транспортное средство, Наземный транспорт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2699" y="1301849"/>
            <a:ext cx="6533501" cy="436111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Picture 54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57" name="Rectangle 56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Рисунок 7" descr="Изображение выглядит как транспорт, колесо, транспортное средство, шина&#10;&#10;Содержимое, созданное искусственным интеллектом, может быть неверным."/>
          <p:cNvPicPr>
            <a:picLocks noChangeAspect="1"/>
          </p:cNvPicPr>
          <p:nvPr/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>
            <a:fillRect/>
          </a:stretch>
        </p:blipFill>
        <p:spPr>
          <a:xfrm>
            <a:off x="0" y="10"/>
            <a:ext cx="12191980" cy="6857990"/>
          </a:xfrm>
          <a:prstGeom prst="rect">
            <a:avLst/>
          </a:prstGeom>
        </p:spPr>
      </p:pic>
      <p:sp>
        <p:nvSpPr>
          <p:cNvPr id="3" name="Текст 2"/>
          <p:cNvSpPr>
            <a:spLocks noGrp="1"/>
          </p:cNvSpPr>
          <p:nvPr>
            <p:ph type="body" sz="half" idx="2"/>
          </p:nvPr>
        </p:nvSpPr>
        <p:spPr>
          <a:xfrm>
            <a:off x="2622175" y="-1328710"/>
            <a:ext cx="95923" cy="197224"/>
          </a:xfrm>
        </p:spPr>
        <p:txBody>
          <a:bodyPr>
            <a:normAutofit fontScale="55000" lnSpcReduction="20000"/>
          </a:bodyPr>
          <a:lstStyle/>
          <a:p>
            <a:endParaRPr lang="en-US" dirty="0"/>
          </a:p>
        </p:txBody>
      </p:sp>
      <p:pic>
        <p:nvPicPr>
          <p:cNvPr id="7" name="Рисунок 6" descr="Изображение выглядит как колесо, шина, транспортное средство, Наземный транспорт&#10;&#10;Содержимое, созданное искусственным интеллектом, может быть неверным.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587" y="1365403"/>
            <a:ext cx="6533501" cy="4361111"/>
          </a:xfrm>
          <a:prstGeom prst="rect">
            <a:avLst/>
          </a:prstGeom>
        </p:spPr>
      </p:pic>
      <p:sp>
        <p:nvSpPr>
          <p:cNvPr id="13" name="Текст 3"/>
          <p:cNvSpPr txBox="1"/>
          <p:nvPr/>
        </p:nvSpPr>
        <p:spPr>
          <a:xfrm>
            <a:off x="7462430" y="1889749"/>
            <a:ext cx="3797190" cy="41324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/>
              <a:t>MarsPelt AI Rover-</a:t>
            </a:r>
            <a:r>
              <a:rPr lang="ru-RU" b="1"/>
              <a:t>дің жасанды интеллект жүйесі марсоходтың сенсорларынан алынған ақпаратты талдайды. Ол алдағы кедергілерді алдын-ала анықтап, ең тиімді жолды таңдайды. </a:t>
            </a:r>
            <a:r>
              <a:rPr lang="en-US" b="1"/>
              <a:t>AI </a:t>
            </a:r>
            <a:r>
              <a:rPr lang="ru-RU" b="1"/>
              <a:t>жүйесі қозғалысты автоматты түрде басқарады, соның арқасында </a:t>
            </a:r>
            <a:r>
              <a:rPr lang="en-US" b="1"/>
              <a:t>rover </a:t>
            </a:r>
            <a:r>
              <a:rPr lang="ru-RU" b="1"/>
              <a:t>қауіпсіз және тұрақты түрде бағыт өзгертеді. Сонымен қатар, ол мәліметтерді өңдеп, қажет болса қашықтағы басқару орталығына хабар жібереді.</a:t>
            </a:r>
            <a:endParaRPr lang="en-US" dirty="0"/>
          </a:p>
        </p:txBody>
      </p:sp>
      <p:sp>
        <p:nvSpPr>
          <p:cNvPr id="14" name="Заголовок 1"/>
          <p:cNvSpPr txBox="1"/>
          <p:nvPr/>
        </p:nvSpPr>
        <p:spPr>
          <a:xfrm>
            <a:off x="7462430" y="318182"/>
            <a:ext cx="3977639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AI жұмысы</a:t>
            </a:r>
          </a:p>
        </p:txBody>
      </p:sp>
      <p:sp>
        <p:nvSpPr>
          <p:cNvPr id="16" name="Заголовок 15"/>
          <p:cNvSpPr>
            <a:spLocks noGrp="1"/>
          </p:cNvSpPr>
          <p:nvPr>
            <p:ph type="title"/>
          </p:nvPr>
        </p:nvSpPr>
        <p:spPr>
          <a:xfrm>
            <a:off x="473148" y="-2687359"/>
            <a:ext cx="9563986" cy="2463209"/>
          </a:xfrm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Picture 54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57" name="Rectangle 56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Рисунок 7" descr="Изображение выглядит как транспорт, колесо, транспортное средство, шина&#10;&#10;Содержимое, созданное искусственным интеллектом, может быть неверным."/>
          <p:cNvPicPr>
            <a:picLocks noChangeAspect="1"/>
          </p:cNvPicPr>
          <p:nvPr/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>
            <a:fillRect/>
          </a:stretch>
        </p:blipFill>
        <p:spPr>
          <a:xfrm>
            <a:off x="0" y="10"/>
            <a:ext cx="12191980" cy="6857990"/>
          </a:xfrm>
          <a:prstGeom prst="rect">
            <a:avLst/>
          </a:prstGeom>
        </p:spPr>
      </p:pic>
      <p:sp>
        <p:nvSpPr>
          <p:cNvPr id="3" name="Текст 2"/>
          <p:cNvSpPr>
            <a:spLocks noGrp="1"/>
          </p:cNvSpPr>
          <p:nvPr>
            <p:ph type="body" sz="half" idx="2"/>
          </p:nvPr>
        </p:nvSpPr>
        <p:spPr>
          <a:xfrm>
            <a:off x="2622175" y="-1328710"/>
            <a:ext cx="95923" cy="197224"/>
          </a:xfrm>
        </p:spPr>
        <p:txBody>
          <a:bodyPr>
            <a:normAutofit fontScale="55000" lnSpcReduction="20000"/>
          </a:bodyPr>
          <a:lstStyle/>
          <a:p>
            <a:endParaRPr lang="en-US" dirty="0"/>
          </a:p>
        </p:txBody>
      </p:sp>
      <p:sp>
        <p:nvSpPr>
          <p:cNvPr id="13" name="Текст 3"/>
          <p:cNvSpPr txBox="1"/>
          <p:nvPr/>
        </p:nvSpPr>
        <p:spPr>
          <a:xfrm>
            <a:off x="926254" y="1483376"/>
            <a:ext cx="4362367" cy="460908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Марсқа</a:t>
            </a:r>
            <a:r>
              <a:rPr lang="ru-RU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зерттеу</a:t>
            </a:r>
            <a:r>
              <a:rPr lang="ru-RU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құралдарына</a:t>
            </a:r>
            <a:r>
              <a:rPr lang="ru-RU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сұраныс</a:t>
            </a:r>
            <a:r>
              <a:rPr lang="ru-RU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өсуде</a:t>
            </a:r>
            <a:r>
              <a:rPr lang="ru-RU" sz="2000" b="1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ru-RU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ғарыш</a:t>
            </a:r>
            <a:r>
              <a:rPr lang="ru-RU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агенттіктері</a:t>
            </a:r>
            <a:r>
              <a:rPr lang="ru-RU" sz="2000" b="1" dirty="0">
                <a:latin typeface="Arial" panose="020B0604020202020204" pitchFamily="34" charset="0"/>
                <a:cs typeface="Arial" panose="020B0604020202020204" pitchFamily="34" charset="0"/>
              </a:rPr>
              <a:t> мен </a:t>
            </a:r>
            <a:r>
              <a:rPr lang="ru-RU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жеке</a:t>
            </a:r>
            <a:r>
              <a:rPr lang="ru-RU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компаниялар</a:t>
            </a:r>
            <a:r>
              <a:rPr lang="ru-RU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барлау</a:t>
            </a:r>
            <a:r>
              <a:rPr lang="ru-RU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роботтарына</a:t>
            </a:r>
            <a:r>
              <a:rPr lang="ru-RU" sz="2000" b="1" dirty="0">
                <a:latin typeface="Arial" panose="020B0604020202020204" pitchFamily="34" charset="0"/>
                <a:cs typeface="Arial" panose="020B0604020202020204" pitchFamily="34" charset="0"/>
              </a:rPr>
              <a:t> инвестиция </a:t>
            </a:r>
            <a:r>
              <a:rPr lang="ru-RU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құйып</a:t>
            </a:r>
            <a:r>
              <a:rPr lang="ru-RU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жатыр</a:t>
            </a:r>
            <a:r>
              <a:rPr lang="ru-RU" sz="2000" b="1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ru-RU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Болашақта</a:t>
            </a:r>
            <a:r>
              <a:rPr lang="ru-RU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автоматтандырылған</a:t>
            </a:r>
            <a:r>
              <a:rPr lang="ru-RU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ғарыш</a:t>
            </a:r>
            <a:r>
              <a:rPr lang="ru-RU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аппараттары</a:t>
            </a:r>
            <a:r>
              <a:rPr lang="ru-RU" sz="2000" b="1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ru-RU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әсіресе</a:t>
            </a:r>
            <a:r>
              <a:rPr lang="ru-RU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автономды</a:t>
            </a:r>
            <a:r>
              <a:rPr lang="ru-RU" sz="2000" b="1" dirty="0">
                <a:latin typeface="Arial" panose="020B0604020202020204" pitchFamily="34" charset="0"/>
                <a:cs typeface="Arial" panose="020B0604020202020204" pitchFamily="34" charset="0"/>
              </a:rPr>
              <a:t> навигация </a:t>
            </a:r>
            <a:r>
              <a:rPr lang="ru-RU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жүйелері</a:t>
            </a:r>
            <a:r>
              <a:rPr lang="ru-RU" sz="2000" b="1" dirty="0">
                <a:latin typeface="Arial" panose="020B0604020202020204" pitchFamily="34" charset="0"/>
                <a:cs typeface="Arial" panose="020B0604020202020204" pitchFamily="34" charset="0"/>
              </a:rPr>
              <a:t> мен </a:t>
            </a:r>
            <a:r>
              <a:rPr lang="ru-RU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энергияны</a:t>
            </a:r>
            <a:r>
              <a:rPr lang="ru-RU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тиімді</a:t>
            </a:r>
            <a:r>
              <a:rPr lang="ru-RU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пайдаланатын</a:t>
            </a:r>
            <a:r>
              <a:rPr lang="ru-RU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шешімдер</a:t>
            </a:r>
            <a:r>
              <a:rPr lang="ru-RU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үлкен</a:t>
            </a:r>
            <a:r>
              <a:rPr lang="ru-RU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сұранысқа</a:t>
            </a:r>
            <a:r>
              <a:rPr lang="ru-RU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ие</a:t>
            </a:r>
            <a:r>
              <a:rPr lang="ru-RU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болады</a:t>
            </a:r>
            <a:r>
              <a:rPr lang="ru-RU" sz="2000" b="1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MarsPelt AI Rover </a:t>
            </a:r>
            <a:r>
              <a:rPr lang="ru-RU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жобасы</a:t>
            </a:r>
            <a:r>
              <a:rPr lang="ru-RU" sz="2000" b="1" dirty="0">
                <a:latin typeface="Arial" panose="020B0604020202020204" pitchFamily="34" charset="0"/>
                <a:cs typeface="Arial" panose="020B0604020202020204" pitchFamily="34" charset="0"/>
              </a:rPr>
              <a:t> — </a:t>
            </a:r>
            <a:r>
              <a:rPr lang="ru-RU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термоэлектрлік</a:t>
            </a:r>
            <a:r>
              <a:rPr lang="ru-RU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басқару</a:t>
            </a:r>
            <a:r>
              <a:rPr lang="ru-RU" sz="2000" b="1" dirty="0">
                <a:latin typeface="Arial" panose="020B0604020202020204" pitchFamily="34" charset="0"/>
                <a:cs typeface="Arial" panose="020B0604020202020204" pitchFamily="34" charset="0"/>
              </a:rPr>
              <a:t> мен </a:t>
            </a:r>
            <a:r>
              <a:rPr lang="ru-RU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жасанды</a:t>
            </a:r>
            <a:r>
              <a:rPr lang="ru-RU" sz="2000" b="1" dirty="0">
                <a:latin typeface="Arial" panose="020B0604020202020204" pitchFamily="34" charset="0"/>
                <a:cs typeface="Arial" panose="020B0604020202020204" pitchFamily="34" charset="0"/>
              </a:rPr>
              <a:t> интеллект </a:t>
            </a:r>
            <a:r>
              <a:rPr lang="ru-RU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технологияларын</a:t>
            </a:r>
            <a:r>
              <a:rPr lang="ru-RU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біріктіре</a:t>
            </a:r>
            <a:r>
              <a:rPr lang="ru-RU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отырып</a:t>
            </a:r>
            <a:r>
              <a:rPr lang="ru-RU" sz="2000" b="1" dirty="0">
                <a:latin typeface="Arial" panose="020B0604020202020204" pitchFamily="34" charset="0"/>
                <a:cs typeface="Arial" panose="020B0604020202020204" pitchFamily="34" charset="0"/>
              </a:rPr>
              <a:t>, Марс </a:t>
            </a:r>
            <a:r>
              <a:rPr lang="ru-RU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сияқты</a:t>
            </a:r>
            <a:r>
              <a:rPr lang="ru-RU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экстремалды</a:t>
            </a:r>
            <a:r>
              <a:rPr lang="ru-RU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ортада</a:t>
            </a:r>
            <a:r>
              <a:rPr lang="ru-RU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қолдануға</a:t>
            </a:r>
            <a:r>
              <a:rPr lang="ru-RU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мүмкіндік</a:t>
            </a:r>
            <a:r>
              <a:rPr lang="ru-RU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беретін</a:t>
            </a:r>
            <a:r>
              <a:rPr lang="ru-RU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перспективалы</a:t>
            </a:r>
            <a:r>
              <a:rPr lang="ru-RU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өнім</a:t>
            </a:r>
            <a:r>
              <a:rPr lang="ru-RU" sz="2000" b="1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Заголовок 1"/>
          <p:cNvSpPr txBox="1"/>
          <p:nvPr/>
        </p:nvSpPr>
        <p:spPr>
          <a:xfrm>
            <a:off x="4082496" y="-576078"/>
            <a:ext cx="4027009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Нарықты Талдау</a:t>
            </a:r>
          </a:p>
        </p:txBody>
      </p:sp>
      <p:sp>
        <p:nvSpPr>
          <p:cNvPr id="16" name="Заголовок 15"/>
          <p:cNvSpPr>
            <a:spLocks noGrp="1"/>
          </p:cNvSpPr>
          <p:nvPr>
            <p:ph type="title"/>
          </p:nvPr>
        </p:nvSpPr>
        <p:spPr>
          <a:xfrm>
            <a:off x="473148" y="-2687359"/>
            <a:ext cx="9563986" cy="2463209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4">
            <a:alphaModFix amt="93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06000"/>
                    </a14:imgEffect>
                  </a14:imgLayer>
                </a14:imgProps>
              </a:ext>
            </a:extLst>
          </a:blip>
          <a:srcRect l="-923" t="2312" r="-923" b="2312"/>
          <a:stretch>
            <a:fillRect/>
          </a:stretch>
        </p:blipFill>
        <p:spPr>
          <a:xfrm>
            <a:off x="5513341" y="1483376"/>
            <a:ext cx="6086254" cy="412022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Picture 54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57" name="Rectangle 56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Рисунок 7" descr="Изображение выглядит как транспорт, колесо, транспортное средство, шина&#10;&#10;Содержимое, созданное искусственным интеллектом, может быть неверным."/>
          <p:cNvPicPr>
            <a:picLocks noChangeAspect="1"/>
          </p:cNvPicPr>
          <p:nvPr/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>
            <a:fillRect/>
          </a:stretch>
        </p:blipFill>
        <p:spPr>
          <a:xfrm>
            <a:off x="0" y="10"/>
            <a:ext cx="12191980" cy="6857990"/>
          </a:xfrm>
          <a:prstGeom prst="rect">
            <a:avLst/>
          </a:prstGeom>
        </p:spPr>
      </p:pic>
      <p:sp>
        <p:nvSpPr>
          <p:cNvPr id="3" name="Текст 2"/>
          <p:cNvSpPr>
            <a:spLocks noGrp="1"/>
          </p:cNvSpPr>
          <p:nvPr>
            <p:ph type="body" sz="half" idx="2"/>
          </p:nvPr>
        </p:nvSpPr>
        <p:spPr>
          <a:xfrm>
            <a:off x="2622175" y="-1328710"/>
            <a:ext cx="95923" cy="197224"/>
          </a:xfrm>
        </p:spPr>
        <p:txBody>
          <a:bodyPr>
            <a:normAutofit fontScale="55000" lnSpcReduction="20000"/>
          </a:bodyPr>
          <a:lstStyle/>
          <a:p>
            <a:endParaRPr lang="en-US" dirty="0"/>
          </a:p>
        </p:txBody>
      </p:sp>
      <p:sp>
        <p:nvSpPr>
          <p:cNvPr id="13" name="Текст 3"/>
          <p:cNvSpPr txBox="1"/>
          <p:nvPr/>
        </p:nvSpPr>
        <p:spPr>
          <a:xfrm>
            <a:off x="926254" y="1483376"/>
            <a:ext cx="10100975" cy="46090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Қазіргі</a:t>
            </a:r>
            <a:r>
              <a:rPr lang="ru-RU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нарықта</a:t>
            </a:r>
            <a:r>
              <a:rPr lang="ru-RU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марсоходтарға</a:t>
            </a:r>
            <a:r>
              <a:rPr lang="ru-RU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бағытталған</a:t>
            </a:r>
            <a:r>
              <a:rPr lang="ru-RU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ірі</a:t>
            </a:r>
            <a:r>
              <a:rPr lang="ru-RU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жобалар</a:t>
            </a:r>
            <a:r>
              <a:rPr lang="ru-RU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NASA, ESA </a:t>
            </a:r>
            <a:r>
              <a:rPr lang="ru-RU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және</a:t>
            </a:r>
            <a:r>
              <a:rPr lang="ru-RU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жеке</a:t>
            </a:r>
            <a:r>
              <a:rPr lang="ru-RU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аэроғарыш</a:t>
            </a:r>
            <a:r>
              <a:rPr lang="ru-RU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компаниялары</a:t>
            </a:r>
            <a:r>
              <a:rPr lang="ru-RU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тарапынан</a:t>
            </a:r>
            <a:r>
              <a:rPr lang="ru-RU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ұсынылады</a:t>
            </a:r>
            <a:r>
              <a:rPr lang="ru-RU" sz="2000" b="1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ru-RU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Олар</a:t>
            </a:r>
            <a:r>
              <a:rPr lang="ru-RU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негізінен</a:t>
            </a:r>
            <a:r>
              <a:rPr lang="ru-RU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ірі</a:t>
            </a:r>
            <a:r>
              <a:rPr lang="ru-RU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ғылыми</a:t>
            </a:r>
            <a:r>
              <a:rPr lang="ru-RU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аппараттар</a:t>
            </a:r>
            <a:r>
              <a:rPr lang="ru-RU" sz="2000" b="1" dirty="0">
                <a:latin typeface="Arial" panose="020B0604020202020204" pitchFamily="34" charset="0"/>
                <a:cs typeface="Arial" panose="020B0604020202020204" pitchFamily="34" charset="0"/>
              </a:rPr>
              <a:t> мен </a:t>
            </a:r>
            <a:r>
              <a:rPr lang="ru-RU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үлкен</a:t>
            </a:r>
            <a:r>
              <a:rPr lang="ru-RU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шығынды</a:t>
            </a:r>
            <a:r>
              <a:rPr lang="ru-RU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зерттеу</a:t>
            </a:r>
            <a:r>
              <a:rPr lang="ru-RU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роботтарына</a:t>
            </a:r>
            <a:r>
              <a:rPr lang="ru-RU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шоғырланған</a:t>
            </a:r>
            <a:r>
              <a:rPr lang="ru-RU" sz="2000" b="1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MarsPelt AI Rover‑</a:t>
            </a:r>
            <a:r>
              <a:rPr lang="ru-RU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дің</a:t>
            </a:r>
            <a:r>
              <a:rPr lang="ru-RU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артықшылығы</a:t>
            </a:r>
            <a:r>
              <a:rPr lang="ru-RU" sz="2000" b="1" dirty="0">
                <a:latin typeface="Arial" panose="020B0604020202020204" pitchFamily="34" charset="0"/>
                <a:cs typeface="Arial" panose="020B0604020202020204" pitchFamily="34" charset="0"/>
              </a:rPr>
              <a:t> — </a:t>
            </a:r>
            <a:r>
              <a:rPr lang="ru-RU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компактті</a:t>
            </a:r>
            <a:r>
              <a:rPr lang="ru-RU" sz="2000" b="1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ru-RU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энергияны</a:t>
            </a:r>
            <a:r>
              <a:rPr lang="ru-RU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үнемдейтін</a:t>
            </a:r>
            <a:r>
              <a:rPr lang="ru-RU" sz="2000" b="1" dirty="0">
                <a:latin typeface="Arial" panose="020B0604020202020204" pitchFamily="34" charset="0"/>
                <a:cs typeface="Arial" panose="020B0604020202020204" pitchFamily="34" charset="0"/>
              </a:rPr>
              <a:t> термоконтроль </a:t>
            </a:r>
            <a:r>
              <a:rPr lang="ru-RU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жүйесі</a:t>
            </a:r>
            <a:r>
              <a:rPr lang="ru-RU" sz="2000" b="1" dirty="0">
                <a:latin typeface="Arial" panose="020B0604020202020204" pitchFamily="34" charset="0"/>
                <a:cs typeface="Arial" panose="020B0604020202020204" pitchFamily="34" charset="0"/>
              </a:rPr>
              <a:t> мен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AI‑</a:t>
            </a:r>
            <a:r>
              <a:rPr lang="ru-RU" sz="2000" b="1" dirty="0">
                <a:latin typeface="Arial" panose="020B0604020202020204" pitchFamily="34" charset="0"/>
                <a:cs typeface="Arial" panose="020B0604020202020204" pitchFamily="34" charset="0"/>
              </a:rPr>
              <a:t>мен навигация, </a:t>
            </a:r>
            <a:r>
              <a:rPr lang="ru-RU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бұл</a:t>
            </a:r>
            <a:r>
              <a:rPr lang="ru-RU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кішірек</a:t>
            </a:r>
            <a:r>
              <a:rPr lang="ru-RU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аппараттардың</a:t>
            </a:r>
            <a:r>
              <a:rPr lang="ru-RU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автономды</a:t>
            </a:r>
            <a:r>
              <a:rPr lang="ru-RU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зерттеу</a:t>
            </a:r>
            <a:r>
              <a:rPr lang="ru-RU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қабілетін</a:t>
            </a:r>
            <a:r>
              <a:rPr lang="ru-RU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арттырады</a:t>
            </a:r>
            <a:r>
              <a:rPr lang="ru-RU" sz="2000" b="1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ru-RU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Бұл</a:t>
            </a:r>
            <a:r>
              <a:rPr lang="ru-RU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нарық</a:t>
            </a:r>
            <a:r>
              <a:rPr lang="ru-RU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сегменті</a:t>
            </a:r>
            <a:r>
              <a:rPr lang="ru-RU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әлі</a:t>
            </a:r>
            <a:r>
              <a:rPr lang="ru-RU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толық</a:t>
            </a:r>
            <a:r>
              <a:rPr lang="ru-RU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дамымаған</a:t>
            </a:r>
            <a:r>
              <a:rPr lang="ru-RU" sz="2000" b="1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ru-RU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сондықтан</a:t>
            </a:r>
            <a:r>
              <a:rPr lang="ru-RU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MarsPelt‑</a:t>
            </a:r>
            <a:r>
              <a:rPr lang="ru-RU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ке</a:t>
            </a:r>
            <a:r>
              <a:rPr lang="ru-RU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бәсеке</a:t>
            </a:r>
            <a:r>
              <a:rPr lang="ru-RU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төмен</a:t>
            </a:r>
            <a:r>
              <a:rPr lang="ru-RU" sz="2000" b="1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Заголовок 1"/>
          <p:cNvSpPr txBox="1"/>
          <p:nvPr/>
        </p:nvSpPr>
        <p:spPr>
          <a:xfrm>
            <a:off x="3107437" y="-576078"/>
            <a:ext cx="5977124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Басекелестерді анықтау</a:t>
            </a:r>
          </a:p>
        </p:txBody>
      </p:sp>
      <p:sp>
        <p:nvSpPr>
          <p:cNvPr id="16" name="Заголовок 15"/>
          <p:cNvSpPr>
            <a:spLocks noGrp="1"/>
          </p:cNvSpPr>
          <p:nvPr>
            <p:ph type="title"/>
          </p:nvPr>
        </p:nvSpPr>
        <p:spPr>
          <a:xfrm>
            <a:off x="473148" y="-2687359"/>
            <a:ext cx="9563986" cy="2463209"/>
          </a:xfrm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Picture 54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57" name="Rectangle 56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Рисунок 7" descr="Изображение выглядит как транспорт, колесо, транспортное средство, шина&#10;&#10;Содержимое, созданное искусственным интеллектом, может быть неверным."/>
          <p:cNvPicPr>
            <a:picLocks noChangeAspect="1"/>
          </p:cNvPicPr>
          <p:nvPr/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>
            <a:fillRect/>
          </a:stretch>
        </p:blipFill>
        <p:spPr>
          <a:xfrm>
            <a:off x="0" y="10"/>
            <a:ext cx="12191980" cy="6857990"/>
          </a:xfrm>
          <a:prstGeom prst="rect">
            <a:avLst/>
          </a:prstGeom>
        </p:spPr>
      </p:pic>
      <p:sp>
        <p:nvSpPr>
          <p:cNvPr id="3" name="Текст 2"/>
          <p:cNvSpPr>
            <a:spLocks noGrp="1"/>
          </p:cNvSpPr>
          <p:nvPr>
            <p:ph type="body" sz="half" idx="2"/>
          </p:nvPr>
        </p:nvSpPr>
        <p:spPr>
          <a:xfrm>
            <a:off x="9203989" y="1586129"/>
            <a:ext cx="1654415" cy="353518"/>
          </a:xfrm>
        </p:spPr>
        <p:txBody>
          <a:bodyPr>
            <a:noAutofit/>
          </a:bodyPr>
          <a:lstStyle/>
          <a:p>
            <a:r>
              <a:rPr lang="kk-KZ" sz="2000" dirty="0">
                <a:latin typeface="Arial" panose="020B0604020202020204" pitchFamily="34" charset="0"/>
                <a:cs typeface="Arial" panose="020B0604020202020204" pitchFamily="34" charset="0"/>
              </a:rPr>
              <a:t>Мультиметр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Текст 3"/>
          <p:cNvSpPr txBox="1"/>
          <p:nvPr/>
        </p:nvSpPr>
        <p:spPr>
          <a:xfrm>
            <a:off x="806512" y="1845185"/>
            <a:ext cx="4362367" cy="460908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MarsPelt AI Rover </a:t>
            </a:r>
            <a:r>
              <a:rPr lang="ru-RU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жобасы</a:t>
            </a:r>
            <a:r>
              <a:rPr lang="ru-RU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бастамада</a:t>
            </a:r>
            <a:r>
              <a:rPr lang="ru-RU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ғылыми‑білім</a:t>
            </a:r>
            <a:r>
              <a:rPr lang="ru-RU" sz="2000" b="1" dirty="0">
                <a:latin typeface="Arial" panose="020B0604020202020204" pitchFamily="34" charset="0"/>
                <a:cs typeface="Arial" panose="020B0604020202020204" pitchFamily="34" charset="0"/>
              </a:rPr>
              <a:t> беру </a:t>
            </a:r>
            <a:r>
              <a:rPr lang="ru-RU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және</a:t>
            </a:r>
            <a:r>
              <a:rPr lang="ru-RU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прототиптік</a:t>
            </a:r>
            <a:r>
              <a:rPr lang="ru-RU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нарыққа</a:t>
            </a:r>
            <a:r>
              <a:rPr lang="ru-RU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бағытталған</a:t>
            </a:r>
            <a:r>
              <a:rPr lang="ru-RU" sz="2000" b="1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ru-RU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Пилоттық</a:t>
            </a:r>
            <a:r>
              <a:rPr lang="ru-RU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модельдер</a:t>
            </a:r>
            <a:r>
              <a:rPr lang="ru-RU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мектептер</a:t>
            </a:r>
            <a:r>
              <a:rPr lang="ru-RU" sz="2000" b="1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ru-RU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универ­ситеттер</a:t>
            </a:r>
            <a:r>
              <a:rPr lang="ru-RU" sz="2000" b="1" dirty="0">
                <a:latin typeface="Arial" panose="020B0604020202020204" pitchFamily="34" charset="0"/>
                <a:cs typeface="Arial" panose="020B0604020202020204" pitchFamily="34" charset="0"/>
              </a:rPr>
              <a:t> мен хакатон </a:t>
            </a:r>
            <a:r>
              <a:rPr lang="ru-RU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жобаларында</a:t>
            </a:r>
            <a:r>
              <a:rPr lang="ru-RU" sz="2000" b="1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ru-RU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ізденіс</a:t>
            </a:r>
            <a:r>
              <a:rPr lang="ru-RU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орталары</a:t>
            </a:r>
            <a:r>
              <a:rPr lang="ru-RU" sz="2000" b="1" dirty="0">
                <a:latin typeface="Arial" panose="020B0604020202020204" pitchFamily="34" charset="0"/>
                <a:cs typeface="Arial" panose="020B0604020202020204" pitchFamily="34" charset="0"/>
              </a:rPr>
              <a:t> мен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STEM‑</a:t>
            </a:r>
            <a:r>
              <a:rPr lang="ru-RU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бағдарламаларда</a:t>
            </a:r>
            <a:r>
              <a:rPr lang="ru-RU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қолданылады</a:t>
            </a:r>
            <a:r>
              <a:rPr lang="ru-RU" sz="2000" b="1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ru-RU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Кейінгі</a:t>
            </a:r>
            <a:r>
              <a:rPr lang="ru-RU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кезеңде</a:t>
            </a:r>
            <a:r>
              <a:rPr lang="ru-RU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жеке</a:t>
            </a:r>
            <a:r>
              <a:rPr lang="ru-RU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аэрокосмостық</a:t>
            </a:r>
            <a:r>
              <a:rPr lang="ru-RU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зерттеу</a:t>
            </a:r>
            <a:r>
              <a:rPr lang="ru-RU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компанияларына</a:t>
            </a:r>
            <a:r>
              <a:rPr lang="ru-RU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немесе</a:t>
            </a:r>
            <a:r>
              <a:rPr lang="ru-RU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агенттіктерге</a:t>
            </a:r>
            <a:r>
              <a:rPr lang="ru-RU" sz="2000" b="1" dirty="0">
                <a:latin typeface="Arial" panose="020B0604020202020204" pitchFamily="34" charset="0"/>
                <a:cs typeface="Arial" panose="020B0604020202020204" pitchFamily="34" charset="0"/>
              </a:rPr>
              <a:t> лицензия/</a:t>
            </a:r>
            <a:r>
              <a:rPr lang="ru-RU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коммерциялық</a:t>
            </a:r>
            <a:r>
              <a:rPr lang="ru-RU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келісімдер</a:t>
            </a:r>
            <a:r>
              <a:rPr lang="ru-RU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арқылы</a:t>
            </a:r>
            <a:r>
              <a:rPr lang="ru-RU" sz="2000" b="1" dirty="0">
                <a:latin typeface="Arial" panose="020B0604020202020204" pitchFamily="34" charset="0"/>
                <a:cs typeface="Arial" panose="020B0604020202020204" pitchFamily="34" charset="0"/>
              </a:rPr>
              <a:t> сату </a:t>
            </a:r>
            <a:r>
              <a:rPr lang="ru-RU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мүмкіндігі</a:t>
            </a:r>
            <a:r>
              <a:rPr lang="ru-RU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қарастырылады</a:t>
            </a:r>
            <a:r>
              <a:rPr lang="ru-RU" sz="2000" b="1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ru-RU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Табыстың</a:t>
            </a:r>
            <a:r>
              <a:rPr lang="ru-RU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негізгі</a:t>
            </a:r>
            <a:r>
              <a:rPr lang="ru-RU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көздері</a:t>
            </a:r>
            <a:r>
              <a:rPr lang="ru-RU" sz="2000" b="1" dirty="0">
                <a:latin typeface="Arial" panose="020B0604020202020204" pitchFamily="34" charset="0"/>
                <a:cs typeface="Arial" panose="020B0604020202020204" pitchFamily="34" charset="0"/>
              </a:rPr>
              <a:t> — </a:t>
            </a:r>
            <a:r>
              <a:rPr lang="ru-RU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өнім</a:t>
            </a:r>
            <a:r>
              <a:rPr lang="ru-RU" sz="2000" b="1" dirty="0">
                <a:latin typeface="Arial" panose="020B0604020202020204" pitchFamily="34" charset="0"/>
                <a:cs typeface="Arial" panose="020B0604020202020204" pitchFamily="34" charset="0"/>
              </a:rPr>
              <a:t> сату, </a:t>
            </a:r>
            <a:r>
              <a:rPr lang="ru-RU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техникалық</a:t>
            </a:r>
            <a:r>
              <a:rPr lang="ru-RU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қолдау</a:t>
            </a:r>
            <a:r>
              <a:rPr lang="ru-RU" sz="2000" b="1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ru-RU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оқу</a:t>
            </a:r>
            <a:r>
              <a:rPr lang="ru-RU" sz="2000" b="1" dirty="0">
                <a:latin typeface="Arial" panose="020B0604020202020204" pitchFamily="34" charset="0"/>
                <a:cs typeface="Arial" panose="020B0604020202020204" pitchFamily="34" charset="0"/>
              </a:rPr>
              <a:t>‑орта мен демонстрация‑</a:t>
            </a:r>
            <a:r>
              <a:rPr lang="ru-RU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жобалар</a:t>
            </a:r>
            <a:r>
              <a:rPr lang="ru-RU" sz="2000" b="1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Заголовок 1"/>
          <p:cNvSpPr txBox="1"/>
          <p:nvPr/>
        </p:nvSpPr>
        <p:spPr>
          <a:xfrm>
            <a:off x="3107438" y="-999783"/>
            <a:ext cx="5977124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Бизнес модель</a:t>
            </a:r>
          </a:p>
        </p:txBody>
      </p:sp>
      <p:sp>
        <p:nvSpPr>
          <p:cNvPr id="16" name="Заголовок 15"/>
          <p:cNvSpPr>
            <a:spLocks noGrp="1"/>
          </p:cNvSpPr>
          <p:nvPr>
            <p:ph type="title"/>
          </p:nvPr>
        </p:nvSpPr>
        <p:spPr>
          <a:xfrm>
            <a:off x="7280096" y="3802897"/>
            <a:ext cx="2488677" cy="653983"/>
          </a:xfrm>
        </p:spPr>
        <p:txBody>
          <a:bodyPr>
            <a:normAutofit/>
          </a:bodyPr>
          <a:lstStyle/>
          <a:p>
            <a:r>
              <a:rPr lang="kk-KZ" sz="2000" dirty="0">
                <a:latin typeface="Arial" panose="020B0604020202020204" pitchFamily="34" charset="0"/>
                <a:cs typeface="Arial" panose="020B0604020202020204" pitchFamily="34" charset="0"/>
              </a:rPr>
              <a:t>ЭЛЕМЕНТ ПЕЛЬТЕ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3EB7DC-A393-274D-2D00-13AE6EA6597F}"/>
              </a:ext>
            </a:extLst>
          </p:cNvPr>
          <p:cNvSpPr txBox="1"/>
          <p:nvPr/>
        </p:nvSpPr>
        <p:spPr>
          <a:xfrm>
            <a:off x="6332789" y="950820"/>
            <a:ext cx="390613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k-KZ" sz="2400" dirty="0">
                <a:latin typeface="Arial" panose="020B0604020202020204" pitchFamily="34" charset="0"/>
                <a:cs typeface="Arial" panose="020B0604020202020204" pitchFamily="34" charset="0"/>
              </a:rPr>
              <a:t>КЕРЕКТІ МАТЕРИЯЛДАР</a:t>
            </a:r>
            <a:endParaRPr lang="ru-KZ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A7BE4004-E4A6-6B3C-74EB-EC90EEE55B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5391" y="1956201"/>
            <a:ext cx="2072689" cy="2072689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4D02B15-5A40-0AF6-9023-3C95FD7D48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0598" y="4434782"/>
            <a:ext cx="3841946" cy="2019483"/>
          </a:xfrm>
          <a:prstGeom prst="rect">
            <a:avLst/>
          </a:prstGeom>
        </p:spPr>
      </p:pic>
      <p:sp>
        <p:nvSpPr>
          <p:cNvPr id="11" name="AutoShape 6">
            <a:extLst>
              <a:ext uri="{FF2B5EF4-FFF2-40B4-BE49-F238E27FC236}">
                <a16:creationId xmlns:a16="http://schemas.microsoft.com/office/drawing/2014/main" id="{7ACA8B28-DD41-3A91-76BF-BFB978DBC86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KZ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8F00063-D50F-49DB-CCC6-FAED67F43B52}"/>
              </a:ext>
            </a:extLst>
          </p:cNvPr>
          <p:cNvSpPr txBox="1"/>
          <p:nvPr/>
        </p:nvSpPr>
        <p:spPr>
          <a:xfrm>
            <a:off x="6035685" y="1572379"/>
            <a:ext cx="19521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USB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 крокодил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1DCACC11-564E-8022-4BE6-2956F72451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005" y="1972489"/>
            <a:ext cx="2084562" cy="2084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След самолета">
  <a:themeElements>
    <a:clrScheme name="След самолета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След самолета">
      <a:majorFont>
        <a:latin typeface="Century Gothic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лед самолета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TM04033917[[fn=Берлин]]</Template>
  <TotalTime>24</TotalTime>
  <Words>668</Words>
  <Application>Microsoft Office PowerPoint</Application>
  <PresentationFormat>Широкоэкранный</PresentationFormat>
  <Paragraphs>29</Paragraphs>
  <Slides>10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4" baseType="lpstr">
      <vt:lpstr>Aleo Light</vt:lpstr>
      <vt:lpstr>Arial</vt:lpstr>
      <vt:lpstr>Century Gothic</vt:lpstr>
      <vt:lpstr>След самолета</vt:lpstr>
      <vt:lpstr>MarsPelt AI Rover</vt:lpstr>
      <vt:lpstr>Мақсаттары мен міндеттері</vt:lpstr>
      <vt:lpstr>Презентация PowerPoint</vt:lpstr>
      <vt:lpstr>Презентация PowerPoint</vt:lpstr>
      <vt:lpstr>Пельте элементі</vt:lpstr>
      <vt:lpstr>Презентация PowerPoint</vt:lpstr>
      <vt:lpstr>Презентация PowerPoint</vt:lpstr>
      <vt:lpstr>Презентация PowerPoint</vt:lpstr>
      <vt:lpstr>ЭЛЕМЕНТ ПЕЛЬТЕ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kkmmmk mkmkml</dc:creator>
  <cp:lastModifiedBy>kkmmmk mkmkml</cp:lastModifiedBy>
  <cp:revision>4</cp:revision>
  <dcterms:created xsi:type="dcterms:W3CDTF">2026-02-15T10:30:00Z</dcterms:created>
  <dcterms:modified xsi:type="dcterms:W3CDTF">2026-02-27T12:54:55Z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84BC39AA0B744929889209751902CA13_12</vt:lpwstr>
  </property>
  <property fmtid="{D5CDD505-2E9C-101B-9397-08002B2CF9AE}" pid="3" name="KSOProductBuildVer">
    <vt:lpwstr>1049-12.2.0.23196</vt:lpwstr>
  </property>
</Properties>
</file>